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4"/>
  </p:notesMasterIdLst>
  <p:handoutMasterIdLst>
    <p:handoutMasterId r:id="rId75"/>
  </p:handoutMasterIdLst>
  <p:sldIdLst>
    <p:sldId id="256" r:id="rId2"/>
    <p:sldId id="350" r:id="rId3"/>
    <p:sldId id="277" r:id="rId4"/>
    <p:sldId id="280" r:id="rId5"/>
    <p:sldId id="283" r:id="rId6"/>
    <p:sldId id="289" r:id="rId7"/>
    <p:sldId id="291" r:id="rId8"/>
    <p:sldId id="295" r:id="rId9"/>
    <p:sldId id="293" r:id="rId10"/>
    <p:sldId id="299" r:id="rId11"/>
    <p:sldId id="353" r:id="rId12"/>
    <p:sldId id="357" r:id="rId13"/>
    <p:sldId id="351" r:id="rId14"/>
    <p:sldId id="354" r:id="rId15"/>
    <p:sldId id="355" r:id="rId16"/>
    <p:sldId id="356" r:id="rId17"/>
    <p:sldId id="316" r:id="rId18"/>
    <p:sldId id="314" r:id="rId19"/>
    <p:sldId id="297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5" r:id="rId31"/>
    <p:sldId id="319" r:id="rId32"/>
    <p:sldId id="320" r:id="rId33"/>
    <p:sldId id="358" r:id="rId34"/>
    <p:sldId id="321" r:id="rId35"/>
    <p:sldId id="359" r:id="rId36"/>
    <p:sldId id="274" r:id="rId37"/>
    <p:sldId id="322" r:id="rId38"/>
    <p:sldId id="344" r:id="rId39"/>
    <p:sldId id="347" r:id="rId40"/>
    <p:sldId id="348" r:id="rId41"/>
    <p:sldId id="326" r:id="rId42"/>
    <p:sldId id="331" r:id="rId43"/>
    <p:sldId id="333" r:id="rId44"/>
    <p:sldId id="334" r:id="rId45"/>
    <p:sldId id="335" r:id="rId46"/>
    <p:sldId id="336" r:id="rId47"/>
    <p:sldId id="285" r:id="rId48"/>
    <p:sldId id="257" r:id="rId49"/>
    <p:sldId id="360" r:id="rId50"/>
    <p:sldId id="361" r:id="rId51"/>
    <p:sldId id="362" r:id="rId52"/>
    <p:sldId id="363" r:id="rId53"/>
    <p:sldId id="258" r:id="rId54"/>
    <p:sldId id="286" r:id="rId55"/>
    <p:sldId id="259" r:id="rId56"/>
    <p:sldId id="260" r:id="rId57"/>
    <p:sldId id="261" r:id="rId58"/>
    <p:sldId id="262" r:id="rId59"/>
    <p:sldId id="287" r:id="rId60"/>
    <p:sldId id="263" r:id="rId61"/>
    <p:sldId id="264" r:id="rId62"/>
    <p:sldId id="288" r:id="rId63"/>
    <p:sldId id="265" r:id="rId64"/>
    <p:sldId id="337" r:id="rId65"/>
    <p:sldId id="339" r:id="rId66"/>
    <p:sldId id="340" r:id="rId67"/>
    <p:sldId id="345" r:id="rId68"/>
    <p:sldId id="343" r:id="rId69"/>
    <p:sldId id="342" r:id="rId70"/>
    <p:sldId id="349" r:id="rId71"/>
    <p:sldId id="270" r:id="rId72"/>
    <p:sldId id="271" r:id="rId73"/>
  </p:sldIdLst>
  <p:sldSz cx="10080625" cy="7559675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7879" cy="339659"/>
          </a:xfrm>
          <a:prstGeom prst="rect">
            <a:avLst/>
          </a:prstGeom>
          <a:noFill/>
          <a:ln>
            <a:noFill/>
          </a:ln>
        </p:spPr>
        <p:txBody>
          <a:bodyPr vert="horz" wrap="none" lIns="82471" tIns="41231" rIns="82471" bIns="41231" anchor="t" anchorCtr="0" compatLnSpc="0">
            <a:noAutofit/>
          </a:bodyPr>
          <a:lstStyle/>
          <a:p>
            <a:pPr defTabSz="83786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5618722" y="0"/>
            <a:ext cx="4307879" cy="339659"/>
          </a:xfrm>
          <a:prstGeom prst="rect">
            <a:avLst/>
          </a:prstGeom>
          <a:noFill/>
          <a:ln>
            <a:noFill/>
          </a:ln>
        </p:spPr>
        <p:txBody>
          <a:bodyPr vert="horz" wrap="none" lIns="82471" tIns="41231" rIns="82471" bIns="41231" anchor="t" anchorCtr="0" compatLnSpc="0">
            <a:noAutofit/>
          </a:bodyPr>
          <a:lstStyle/>
          <a:p>
            <a:pPr algn="r" defTabSz="83786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6457905"/>
            <a:ext cx="4307879" cy="339659"/>
          </a:xfrm>
          <a:prstGeom prst="rect">
            <a:avLst/>
          </a:prstGeom>
          <a:noFill/>
          <a:ln>
            <a:noFill/>
          </a:ln>
        </p:spPr>
        <p:txBody>
          <a:bodyPr vert="horz" wrap="none" lIns="82471" tIns="41231" rIns="82471" bIns="41231" anchor="b" anchorCtr="0" compatLnSpc="0">
            <a:noAutofit/>
          </a:bodyPr>
          <a:lstStyle/>
          <a:p>
            <a:pPr defTabSz="83786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>
            <a:noFill/>
          </a:ln>
        </p:spPr>
        <p:txBody>
          <a:bodyPr vert="horz" wrap="none" lIns="82471" tIns="41231" rIns="82471" bIns="41231" anchor="b" anchorCtr="0" compatLnSpc="0">
            <a:noAutofit/>
          </a:bodyPr>
          <a:lstStyle/>
          <a:p>
            <a:pPr algn="r" defTabSz="83786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63871E-D544-4271-A1F9-9AE10E0DDD3F}" type="slidenum">
              <a:pPr algn="r" defTabSz="837865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8978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7525"/>
            <a:ext cx="3397250" cy="25479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992704" y="3228839"/>
            <a:ext cx="7941179" cy="305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7879" cy="33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3786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5618722" y="0"/>
            <a:ext cx="4307879" cy="33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3786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6457905"/>
            <a:ext cx="4307879" cy="33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83786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83786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10D81A5-1E17-4A90-907F-C728C05679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03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0DAEE2-0DA3-49F9-98E1-A8701A727D9B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992704" y="3228840"/>
            <a:ext cx="7941179" cy="307777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BA254E-F678-404B-868C-FB9A53413134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58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10DFCF-D3D5-44E6-8B30-223E5B94DDCA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60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4F576C-AD42-4BD1-B80A-984530BEF113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61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3C73CE-9AAC-4952-99DA-20B84DE97990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63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29277D-99AA-46BC-A085-FD8F648F08FE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69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7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14DA6C-60A7-415E-826E-220DD2D0EA8D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71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907562-C73A-429C-946D-905C83D92FDD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72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29277D-99AA-46BC-A085-FD8F648F08FE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825916-1E80-4773-9C02-27C71889C886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34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5CA593-F94B-4CC2-8F02-C1858F5C27A7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87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D971B4-331D-4FBF-87C2-61983BE03171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6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5E5C37-C2D7-4F24-92CA-DBFA9AB73BD8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53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7526EF-866C-4836-8553-570C953F7479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55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0A2B01-07D3-4221-9FF5-A2969190CE11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56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5618722" y="6457905"/>
            <a:ext cx="4307879" cy="33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3786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C29D42-0FCE-4AB5-958C-9C4A20B689AE}" type="slidenum">
              <a:pPr algn="r" defTabSz="83786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57</a:t>
            </a:fld>
            <a:endParaRPr lang="fr-FR" sz="1300"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7525"/>
            <a:ext cx="3398838" cy="25479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1DFDE3-67E7-44D1-AE90-3B6E949C0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3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2544D0-B398-45C2-9B14-7C8EBB2A3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59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B88076-3EF0-444E-AAB4-3BF9B5CB1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30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C6377E-D42D-4F40-83FC-337C9787C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90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065AB-14BB-463D-B7E7-E724140A1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91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6B4355-B91C-4848-9125-FFDCF9D7A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33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67243F-EEA9-4BBD-9CB2-CAA534469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93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AB3707-24A5-4A18-9632-692E65E14E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61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04DA3E-DF86-4301-AE69-2DF039B1B6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3FA4EC-1663-4C71-AA9A-7BFD615ED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64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0FA16A-0AC7-4045-978C-26023FEED5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6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9438B4E-D27E-4C10-B56A-F7B6CCC557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00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../distanciel/jeu%20de%20l'ordre.mp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jeu_du_memory.mp4" TargetMode="External"/><Relationship Id="rId5" Type="http://schemas.openxmlformats.org/officeDocument/2006/relationships/hyperlink" Target="jeu_dominos.mp4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mptage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LES%20OBSTACLES%20&#192;%20LA%20CONSTRUCTION%20DU%20NOMBRE%20AUX%20CYCLES%201%20ET%202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2018-01-11_Rituelappel_Elisabeth.mp4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732827" y="2914104"/>
            <a:ext cx="9051253" cy="3244991"/>
          </a:xfrm>
          <a:ln>
            <a:solidFill>
              <a:srgbClr val="00B0F0"/>
            </a:solidFill>
          </a:ln>
        </p:spPr>
        <p:txBody>
          <a:bodyPr wrap="square" anchor="ctr" anchorCtr="1">
            <a:spAutoFit/>
          </a:bodyPr>
          <a:lstStyle/>
          <a:p>
            <a:pPr marL="0" lvl="0" indent="0" algn="ctr">
              <a:buNone/>
            </a:pPr>
            <a:r>
              <a:rPr lang="fr-FR" sz="4000" b="1" dirty="0">
                <a:solidFill>
                  <a:srgbClr val="002060"/>
                </a:solidFill>
                <a:latin typeface="Arial" pitchFamily="18"/>
              </a:rPr>
              <a:t>Construction du nombre</a:t>
            </a:r>
          </a:p>
          <a:p>
            <a:pPr marL="0" lvl="0" indent="0" algn="ctr">
              <a:buNone/>
            </a:pPr>
            <a:r>
              <a:rPr lang="fr-FR" sz="4000" b="1" dirty="0">
                <a:solidFill>
                  <a:srgbClr val="002060"/>
                </a:solidFill>
                <a:latin typeface="Arial" pitchFamily="18"/>
              </a:rPr>
              <a:t>au cycle 1</a:t>
            </a:r>
          </a:p>
          <a:p>
            <a:pPr lvl="0" algn="ctr"/>
            <a:endParaRPr lang="fr-FR" sz="4000" dirty="0">
              <a:solidFill>
                <a:srgbClr val="280099"/>
              </a:solidFill>
              <a:latin typeface="Arial" pitchFamily="18"/>
            </a:endParaRPr>
          </a:p>
          <a:p>
            <a:pPr marL="0" lvl="0" indent="0" algn="ctr">
              <a:buNone/>
            </a:pPr>
            <a:r>
              <a:rPr lang="fr-FR" sz="2600" i="1" dirty="0" smtClean="0">
                <a:solidFill>
                  <a:srgbClr val="0070C0"/>
                </a:solidFill>
                <a:latin typeface="Arial" pitchFamily="18"/>
              </a:rPr>
              <a:t>A partir du travail du groupe Maths 74 et  de celui de S.REBET </a:t>
            </a:r>
            <a:r>
              <a:rPr lang="fr-FR" sz="2600" i="1" dirty="0">
                <a:solidFill>
                  <a:srgbClr val="0070C0"/>
                </a:solidFill>
                <a:latin typeface="Arial" pitchFamily="18"/>
              </a:rPr>
              <a:t>et E. GONSOLIN </a:t>
            </a:r>
            <a:endParaRPr lang="fr-FR" sz="2600" i="1" dirty="0" smtClean="0">
              <a:solidFill>
                <a:srgbClr val="0070C0"/>
              </a:solidFill>
              <a:latin typeface="Arial" pitchFamily="18"/>
            </a:endParaRPr>
          </a:p>
          <a:p>
            <a:pPr marL="0" lvl="0" indent="0" algn="ctr">
              <a:buNone/>
            </a:pPr>
            <a:r>
              <a:rPr lang="fr-FR" sz="2600" i="1" dirty="0" smtClean="0">
                <a:solidFill>
                  <a:srgbClr val="0070C0"/>
                </a:solidFill>
                <a:latin typeface="Arial" pitchFamily="18"/>
              </a:rPr>
              <a:t>Inspection Annecy Ouest Mai 2019</a:t>
            </a:r>
            <a:endParaRPr lang="fr-FR" sz="2600" i="1" dirty="0">
              <a:solidFill>
                <a:srgbClr val="0070C0"/>
              </a:solidFill>
              <a:latin typeface="Arial" pitchFamily="1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0202" y="649559"/>
            <a:ext cx="1891079" cy="19004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818" y="1289440"/>
            <a:ext cx="9098276" cy="4164129"/>
          </a:xfrm>
        </p:spPr>
        <p:txBody>
          <a:bodyPr/>
          <a:lstStyle/>
          <a:p>
            <a:pPr marL="0" indent="0">
              <a:buNone/>
            </a:pPr>
            <a:r>
              <a:rPr lang="fr-FR" sz="3086" dirty="0">
                <a:solidFill>
                  <a:srgbClr val="0070C0"/>
                </a:solidFill>
                <a:ea typeface="WenQuanYi Micro Hei"/>
              </a:rPr>
              <a:t>Les trois années de l’école maternelle sont nécessaires et parfois non suffisantes pour stabiliser ces connaissances…</a:t>
            </a:r>
          </a:p>
          <a:p>
            <a:endParaRPr lang="fr-FR" sz="3086" dirty="0">
              <a:solidFill>
                <a:srgbClr val="0070C0"/>
              </a:solidFill>
              <a:ea typeface="WenQuanYi Micro Hei"/>
            </a:endParaRPr>
          </a:p>
          <a:p>
            <a:pPr marL="0" indent="0">
              <a:buNone/>
            </a:pPr>
            <a:r>
              <a:rPr lang="fr-FR" sz="3086" dirty="0">
                <a:solidFill>
                  <a:srgbClr val="0070C0"/>
                </a:solidFill>
                <a:ea typeface="WenQuanYi Micro Hei"/>
              </a:rPr>
              <a:t>…</a:t>
            </a:r>
            <a:r>
              <a:rPr lang="fr-FR" sz="3086" b="1" dirty="0">
                <a:solidFill>
                  <a:srgbClr val="0070C0"/>
                </a:solidFill>
                <a:ea typeface="WenQuanYi Micro Hei"/>
              </a:rPr>
              <a:t>en veillant à ce que les nombres </a:t>
            </a:r>
            <a:r>
              <a:rPr lang="fr-FR" sz="3086" b="1" dirty="0" smtClean="0">
                <a:solidFill>
                  <a:srgbClr val="0070C0"/>
                </a:solidFill>
                <a:ea typeface="WenQuanYi Micro Hei"/>
              </a:rPr>
              <a:t>travaillés soient </a:t>
            </a:r>
            <a:r>
              <a:rPr lang="fr-FR" sz="3086" b="1" dirty="0">
                <a:solidFill>
                  <a:srgbClr val="0070C0"/>
                </a:solidFill>
                <a:ea typeface="WenQuanYi Micro Hei"/>
              </a:rPr>
              <a:t>composés et décomposés</a:t>
            </a:r>
            <a:r>
              <a:rPr lang="fr-FR" sz="3086" dirty="0">
                <a:solidFill>
                  <a:srgbClr val="0070C0"/>
                </a:solidFill>
                <a:ea typeface="WenQuanYi Micro Hei"/>
              </a:rPr>
              <a:t>.</a:t>
            </a:r>
            <a:endParaRPr lang="fr-FR" sz="3086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7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652" y="2597043"/>
            <a:ext cx="8694539" cy="146118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Des vidéos pour comprendre les enjeux de la construction du nombre</a:t>
            </a:r>
            <a:br>
              <a:rPr lang="fr-FR" b="1" dirty="0" smtClean="0">
                <a:solidFill>
                  <a:srgbClr val="0070C0"/>
                </a:solidFill>
              </a:rPr>
            </a:b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19652" y="4384279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Vos expériences pour comprendre les enjeux de la construction du nombre</a:t>
            </a:r>
            <a:br>
              <a:rPr lang="fr-FR" b="1" dirty="0" smtClean="0">
                <a:solidFill>
                  <a:srgbClr val="0070C0"/>
                </a:solidFill>
              </a:rPr>
            </a:b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51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356" y="0"/>
            <a:ext cx="8694539" cy="1461188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Trois vidéos pour comprendre ce qui peut faire obstacle :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" name="Image 9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2" y="1684359"/>
            <a:ext cx="2771335" cy="204930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23249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Jeu de l’ordre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668" y="1684359"/>
            <a:ext cx="2470299" cy="188249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103316" y="1684359"/>
            <a:ext cx="4285579" cy="24937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Jeu de </a:t>
            </a:r>
            <a:r>
              <a:rPr lang="fr-FR" dirty="0" smtClean="0">
                <a:hlinkClick r:id="rId5" action="ppaction://hlinkfile"/>
              </a:rPr>
              <a:t>dominos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5103316" y="4346917"/>
            <a:ext cx="4285579" cy="2476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b="1" dirty="0" smtClean="0"/>
          </a:p>
          <a:p>
            <a:endParaRPr lang="fr-FR" sz="2000" b="1" dirty="0" smtClean="0"/>
          </a:p>
          <a:p>
            <a:endParaRPr lang="fr-FR" sz="1800" b="1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694357" y="4346917"/>
            <a:ext cx="4264576" cy="2476040"/>
          </a:xfrm>
        </p:spPr>
        <p:txBody>
          <a:bodyPr/>
          <a:lstStyle/>
          <a:p>
            <a:r>
              <a:rPr lang="fr-FR" sz="2000" b="1" dirty="0" smtClean="0"/>
              <a:t>  Jeu de </a:t>
            </a:r>
            <a:r>
              <a:rPr lang="fr-FR" sz="2000" b="1" dirty="0" err="1" smtClean="0"/>
              <a:t>mémory</a:t>
            </a:r>
            <a:endParaRPr lang="fr-FR" sz="2000" b="1" dirty="0" smtClean="0"/>
          </a:p>
          <a:p>
            <a:endParaRPr lang="fr-FR" dirty="0"/>
          </a:p>
        </p:txBody>
      </p:sp>
      <p:pic>
        <p:nvPicPr>
          <p:cNvPr id="17" name="Espace réservé du contenu 1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092" y="4741763"/>
            <a:ext cx="2651078" cy="168634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4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Les obstacles rencontrés par les élèves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1519" y="2362708"/>
            <a:ext cx="5277587" cy="409632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33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</a:rPr>
              <a:t>LES OBSTACLES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Que pourriez vous en dire?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0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</a:rPr>
              <a:t>LES OBSTACLES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Que pourriez vous en dire? ( problème d’ordre langagier et d’apparente efficacité du comptage)</a:t>
            </a:r>
          </a:p>
          <a:p>
            <a:pPr marL="0" indent="0">
              <a:buNone/>
            </a:pPr>
            <a:endParaRPr lang="fr-FR" b="1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La perception immédiate n’est pas la reconnaissance immédiate la première s’appuie sur des proto connaissances la deuxième sur des apprentissages.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La méconnaissance de la file numérique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Le comptage par pointage n’est pas maîtrisé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L’absence d’images mentales fiables du nombre, stratégie coûteuse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L’énumération ne donne pas le total, le comptage équivaut à la numérotation-étiquette d’un objet et non à un ordre stable voire non conventionnel (5,8,8,10,11..)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Les mêmes mots en français signifient un caractère ordinal ou cardinal de sorte que les élèves peuvent répéter sans comprendre ( </a:t>
            </a:r>
            <a:r>
              <a:rPr lang="fr-FR" dirty="0" err="1" smtClean="0">
                <a:solidFill>
                  <a:srgbClr val="0070C0"/>
                </a:solidFill>
              </a:rPr>
              <a:t>cf</a:t>
            </a:r>
            <a:r>
              <a:rPr lang="fr-FR" dirty="0" smtClean="0">
                <a:solidFill>
                  <a:srgbClr val="0070C0"/>
                </a:solidFill>
              </a:rPr>
              <a:t> vidéo classe de E </a:t>
            </a:r>
            <a:r>
              <a:rPr lang="fr-FR" dirty="0" err="1" smtClean="0">
                <a:solidFill>
                  <a:srgbClr val="0070C0"/>
                </a:solidFill>
              </a:rPr>
              <a:t>Gonsolin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fr-FR" sz="2000" dirty="0">
                <a:solidFill>
                  <a:srgbClr val="0070C0"/>
                </a:solidFill>
              </a:rPr>
              <a:t>La mobilisation de symboles est donc un enjeu langagier majeur</a:t>
            </a: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5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obstacles à la construction du nombre et les situations pour faire progresser les élèves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738" y="2205839"/>
            <a:ext cx="8693150" cy="441006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6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37882" y="703728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Construire la notion de quantité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976282" y="5369858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Acquérir la suite des nombres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1376" y="3306855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Désigner avec les nombres un rang une position: mobiliser des symboles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396317" y="3554505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Dénombrement par comptage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364941" y="703729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Stabiliser la connaissance des petits nombres</a:t>
            </a:r>
            <a:endParaRPr lang="fr-FR" dirty="0"/>
          </a:p>
        </p:txBody>
      </p:sp>
      <p:sp>
        <p:nvSpPr>
          <p:cNvPr id="9" name="Pentagone régulier 8"/>
          <p:cNvSpPr/>
          <p:nvPr/>
        </p:nvSpPr>
        <p:spPr>
          <a:xfrm>
            <a:off x="3420035" y="2151529"/>
            <a:ext cx="2765612" cy="2310652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CONCEPT DE NOMBRE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6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847974" y="3070762"/>
            <a:ext cx="8567235" cy="232901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L</a:t>
            </a:r>
            <a:r>
              <a:rPr lang="fr-FR" sz="2800" dirty="0">
                <a:solidFill>
                  <a:srgbClr val="0070C0"/>
                </a:solidFill>
                <a:latin typeface="Calibri"/>
                <a:ea typeface="WenQuanYi Micro Hei"/>
              </a:rPr>
              <a:t>a quantité n’est pas la caractéristique d’un objet </a:t>
            </a:r>
          </a:p>
          <a:p>
            <a:r>
              <a:rPr lang="fr-FR" sz="2800" dirty="0">
                <a:solidFill>
                  <a:srgbClr val="0070C0"/>
                </a:solidFill>
                <a:latin typeface="Calibri"/>
                <a:ea typeface="WenQuanYi Micro Hei"/>
              </a:rPr>
              <a:t>mais d’une collection d’objets.</a:t>
            </a:r>
          </a:p>
          <a:p>
            <a:endParaRPr lang="fr-FR" sz="2646" b="1" dirty="0">
              <a:solidFill>
                <a:srgbClr val="0070C0"/>
              </a:solidFill>
              <a:latin typeface="Calibri"/>
              <a:ea typeface="WenQuanYi Micro Hei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Calibri"/>
                <a:ea typeface="WenQuanYi Micro Hei"/>
              </a:rPr>
              <a:t>L’enfant </a:t>
            </a:r>
            <a:r>
              <a:rPr lang="fr-FR" sz="2800" dirty="0">
                <a:solidFill>
                  <a:srgbClr val="0070C0"/>
                </a:solidFill>
                <a:latin typeface="Calibri"/>
                <a:ea typeface="WenQuanYi Micro Hei"/>
              </a:rPr>
              <a:t>doit également comprendre que </a:t>
            </a:r>
            <a:r>
              <a:rPr lang="fr-FR" sz="2800" dirty="0" smtClean="0">
                <a:solidFill>
                  <a:srgbClr val="0070C0"/>
                </a:solidFill>
                <a:latin typeface="Calibri"/>
                <a:ea typeface="WenQuanYi Micro Hei"/>
              </a:rPr>
              <a:t>le </a:t>
            </a:r>
            <a:r>
              <a:rPr lang="fr-FR" sz="2800" dirty="0">
                <a:solidFill>
                  <a:srgbClr val="0070C0"/>
                </a:solidFill>
                <a:latin typeface="Calibri"/>
                <a:ea typeface="WenQuanYi Micro Hei"/>
              </a:rPr>
              <a:t>nombre </a:t>
            </a:r>
            <a:endParaRPr lang="fr-FR" sz="2800" dirty="0" smtClean="0">
              <a:solidFill>
                <a:srgbClr val="0070C0"/>
              </a:solidFill>
              <a:latin typeface="Calibri"/>
              <a:ea typeface="WenQuanYi Micro Hei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Calibri"/>
                <a:ea typeface="WenQuanYi Micro Hei"/>
              </a:rPr>
              <a:t>sert </a:t>
            </a:r>
            <a:r>
              <a:rPr lang="fr-FR" sz="2800" dirty="0">
                <a:solidFill>
                  <a:srgbClr val="0070C0"/>
                </a:solidFill>
                <a:latin typeface="Calibri"/>
                <a:ea typeface="WenQuanYi Micro Hei"/>
              </a:rPr>
              <a:t>à mémoriser la quantité.</a:t>
            </a:r>
          </a:p>
          <a:p>
            <a:r>
              <a:rPr lang="fr-FR" sz="2646" dirty="0">
                <a:solidFill>
                  <a:srgbClr val="0070C0"/>
                </a:solidFill>
                <a:latin typeface="Calibri"/>
                <a:ea typeface="WenQuanYi Micro Hei"/>
              </a:rPr>
              <a:t> </a:t>
            </a:r>
          </a:p>
          <a:p>
            <a:r>
              <a:rPr lang="fr-FR" sz="2646" dirty="0">
                <a:solidFill>
                  <a:srgbClr val="0070C0"/>
                </a:solidFill>
                <a:latin typeface="Calibri"/>
                <a:ea typeface="WenQuanYi Micro Hei"/>
              </a:rPr>
              <a:t>L’enfant fait d’abord appel à une estimation perceptive </a:t>
            </a:r>
            <a:r>
              <a:rPr lang="fr-FR" sz="2646" dirty="0" smtClean="0">
                <a:solidFill>
                  <a:srgbClr val="0070C0"/>
                </a:solidFill>
                <a:latin typeface="Calibri"/>
                <a:ea typeface="WenQuanYi Micro Hei"/>
              </a:rPr>
              <a:t>et</a:t>
            </a:r>
          </a:p>
          <a:p>
            <a:r>
              <a:rPr lang="fr-FR" sz="2646" dirty="0" smtClean="0">
                <a:solidFill>
                  <a:srgbClr val="0070C0"/>
                </a:solidFill>
                <a:latin typeface="Calibri"/>
                <a:ea typeface="WenQuanYi Micro Hei"/>
              </a:rPr>
              <a:t>globale</a:t>
            </a:r>
            <a:r>
              <a:rPr lang="fr-FR" sz="2646" dirty="0">
                <a:solidFill>
                  <a:srgbClr val="0070C0"/>
                </a:solidFill>
                <a:latin typeface="Calibri"/>
                <a:ea typeface="WenQuanYi Micro Hei"/>
              </a:rPr>
              <a:t>.
</a:t>
            </a:r>
            <a:r>
              <a:rPr lang="fr-FR" sz="2646" dirty="0">
                <a:solidFill>
                  <a:srgbClr val="000000"/>
                </a:solidFill>
                <a:latin typeface="Calibri"/>
                <a:ea typeface="WenQuanYi Micro Hei"/>
              </a:rPr>
              <a:t>
</a:t>
            </a:r>
            <a:endParaRPr sz="2646" dirty="0"/>
          </a:p>
        </p:txBody>
      </p:sp>
      <p:sp>
        <p:nvSpPr>
          <p:cNvPr id="51" name="TextShape 2"/>
          <p:cNvSpPr txBox="1"/>
          <p:nvPr/>
        </p:nvSpPr>
        <p:spPr>
          <a:xfrm>
            <a:off x="655320" y="860612"/>
            <a:ext cx="9541089" cy="3926242"/>
          </a:xfrm>
          <a:prstGeom prst="rect">
            <a:avLst/>
          </a:prstGeom>
        </p:spPr>
        <p:txBody>
          <a:bodyPr wrap="none" lIns="0" tIns="0" rIns="0" bIns="0"/>
          <a:lstStyle/>
          <a:p>
            <a:pPr marL="514350" indent="-514350">
              <a:buFont typeface="+mj-lt"/>
              <a:buAutoNum type="arabicPeriod"/>
            </a:pPr>
            <a:r>
              <a:rPr lang="fr-FR" sz="3086" b="1" dirty="0" smtClean="0">
                <a:solidFill>
                  <a:srgbClr val="0070C0"/>
                </a:solidFill>
                <a:latin typeface="Calibri"/>
                <a:ea typeface="WenQuanYi Micro Hei"/>
              </a:rPr>
              <a:t>Construire </a:t>
            </a:r>
            <a:r>
              <a:rPr lang="fr-FR" sz="3086" b="1" dirty="0">
                <a:solidFill>
                  <a:srgbClr val="0070C0"/>
                </a:solidFill>
                <a:latin typeface="Calibri"/>
                <a:ea typeface="WenQuanYi Micro Hei"/>
              </a:rPr>
              <a:t>le nombre pour exprimer les quantités. </a:t>
            </a:r>
            <a:endParaRPr sz="3086" dirty="0">
              <a:solidFill>
                <a:srgbClr val="0070C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7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/>
                <a:ea typeface="WenQuanYi Micro Hei"/>
              </a:rPr>
              <a:t>Des </a:t>
            </a:r>
            <a:r>
              <a:rPr lang="fr-FR" dirty="0">
                <a:solidFill>
                  <a:srgbClr val="0070C0"/>
                </a:solidFill>
                <a:latin typeface="Calibri"/>
                <a:ea typeface="WenQuanYi Micro Hei"/>
              </a:rPr>
              <a:t>activités essentielles pour l’apprentissage du </a:t>
            </a:r>
            <a:r>
              <a:rPr lang="fr-FR" dirty="0" smtClean="0">
                <a:solidFill>
                  <a:srgbClr val="0070C0"/>
                </a:solidFill>
                <a:latin typeface="Calibri"/>
                <a:ea typeface="WenQuanYi Micro Hei"/>
              </a:rPr>
              <a:t>nombre :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36847"/>
              </p:ext>
            </p:extLst>
          </p:nvPr>
        </p:nvGraphicFramePr>
        <p:xfrm>
          <a:off x="1277471" y="2635624"/>
          <a:ext cx="7586994" cy="2796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6869">
                <a:tc>
                  <a:txBody>
                    <a:bodyPr/>
                    <a:lstStyle/>
                    <a:p>
                      <a:pPr algn="ctr"/>
                      <a:r>
                        <a:rPr lang="fr-FR" sz="3100" b="0" dirty="0" smtClean="0">
                          <a:solidFill>
                            <a:srgbClr val="0070C0"/>
                          </a:solidFill>
                          <a:latin typeface="+mn-lt"/>
                          <a:ea typeface="WenQuanYi Micro Hei"/>
                        </a:rPr>
                        <a:t>La comparaison des collections </a:t>
                      </a:r>
                      <a:endParaRPr lang="fr-FR" sz="3100" b="0" dirty="0">
                        <a:solidFill>
                          <a:srgbClr val="0070C0"/>
                        </a:solidFill>
                      </a:endParaRPr>
                    </a:p>
                  </a:txBody>
                  <a:tcPr marL="100796" marR="100796" marT="50398" marB="50398" anchor="ctr"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0" dirty="0" smtClean="0">
                          <a:solidFill>
                            <a:srgbClr val="0070C0"/>
                          </a:solidFill>
                          <a:latin typeface="+mn-lt"/>
                          <a:ea typeface="WenQuanYi Micro Hei"/>
                        </a:rPr>
                        <a:t>La production d’une collection de         même cardinal qu’une autre</a:t>
                      </a:r>
                      <a:endParaRPr lang="fr-FR" sz="3100" b="0" dirty="0">
                        <a:solidFill>
                          <a:srgbClr val="0070C0"/>
                        </a:solidFill>
                      </a:endParaRPr>
                    </a:p>
                  </a:txBody>
                  <a:tcPr marL="100796" marR="100796" marT="50398" marB="50398" anchor="ctr">
                    <a:gradFill>
                      <a:gsLst>
                        <a:gs pos="0">
                          <a:schemeClr val="bg2">
                            <a:tint val="90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70C0"/>
                </a:solidFill>
              </a:rPr>
              <a:t>Déroulé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Bilan distanciel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Test dans les  classes de deux propositions: retours et mises en perspective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Le point sur les savoirs professionnels utiles pour enseigner la construction du nombre au Cycle 1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D’un point de vue théorique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D’un point de vue pédagogique et didactique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Jouer et analyser des situations de jeu pour les présenter aux autres selon des critères définis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2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708683" y="3151919"/>
            <a:ext cx="8567235" cy="178767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 sz="3086" b="1" dirty="0" smtClean="0">
                <a:solidFill>
                  <a:srgbClr val="0070C0"/>
                </a:solidFill>
                <a:latin typeface="Calibri"/>
              </a:rPr>
              <a:t>La stabilisation de la notion de quantité</a:t>
            </a:r>
            <a:r>
              <a:rPr lang="fr-FR" sz="3086" dirty="0" smtClean="0">
                <a:solidFill>
                  <a:srgbClr val="0070C0"/>
                </a:solidFill>
                <a:latin typeface="Calibri"/>
              </a:rPr>
              <a:t>, par exemple </a:t>
            </a:r>
          </a:p>
          <a:p>
            <a:r>
              <a:rPr lang="fr-FR" sz="3086" dirty="0" smtClean="0">
                <a:solidFill>
                  <a:srgbClr val="0070C0"/>
                </a:solidFill>
                <a:latin typeface="Calibri"/>
              </a:rPr>
              <a:t>trois, </a:t>
            </a:r>
            <a:r>
              <a:rPr lang="fr-FR" sz="3086" b="1" dirty="0" smtClean="0">
                <a:solidFill>
                  <a:srgbClr val="0070C0"/>
                </a:solidFill>
                <a:latin typeface="Calibri"/>
              </a:rPr>
              <a:t>est la capacité à</a:t>
            </a:r>
            <a:r>
              <a:rPr lang="fr-FR" sz="3086" dirty="0" smtClean="0">
                <a:solidFill>
                  <a:srgbClr val="0070C0"/>
                </a:solidFill>
                <a:latin typeface="Calibri"/>
              </a:rPr>
              <a:t> : </a:t>
            </a:r>
          </a:p>
          <a:p>
            <a:pPr>
              <a:spcAft>
                <a:spcPts val="1323"/>
              </a:spcAft>
            </a:pPr>
            <a:r>
              <a:rPr lang="fr-FR" sz="1984" dirty="0" smtClean="0">
                <a:solidFill>
                  <a:srgbClr val="0070C0"/>
                </a:solidFill>
                <a:latin typeface="Calibri"/>
              </a:rPr>
              <a:t> - </a:t>
            </a:r>
            <a:r>
              <a:rPr lang="fr-FR" sz="3086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donner,
- montrer, 
- évaluer ou prendre un, deux ou trois, 
- à composer et décomposer deux et trois</a:t>
            </a:r>
            <a:r>
              <a:rPr lang="fr-FR" sz="3086" dirty="0" smtClean="0">
                <a:solidFill>
                  <a:srgbClr val="0070C0"/>
                </a:solidFill>
              </a:rPr>
              <a:t>. </a:t>
            </a:r>
            <a:endParaRPr sz="3086" dirty="0">
              <a:solidFill>
                <a:srgbClr val="0070C0"/>
              </a:solidFill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57490" y="959812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3086" b="1" dirty="0">
                <a:solidFill>
                  <a:srgbClr val="0070C0"/>
                </a:solidFill>
                <a:latin typeface="Calibri"/>
                <a:ea typeface="WenQuanYi Micro Hei"/>
              </a:rPr>
              <a:t>2. Stabiliser la connaissance des petits nombres</a:t>
            </a:r>
            <a:endParaRPr sz="3086" dirty="0">
              <a:solidFill>
                <a:srgbClr val="0070C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5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229497" y="2097741"/>
            <a:ext cx="9706544" cy="436401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spcAft>
                <a:spcPts val="1984"/>
              </a:spcAft>
            </a:pPr>
            <a:r>
              <a:rPr lang="fr-FR" sz="1984" dirty="0">
                <a:solidFill>
                  <a:srgbClr val="0070C0"/>
                </a:solidFill>
                <a:latin typeface="Calibri"/>
              </a:rPr>
              <a:t>
</a:t>
            </a:r>
            <a:r>
              <a:rPr lang="fr-FR" sz="2646" dirty="0">
                <a:solidFill>
                  <a:srgbClr val="0070C0"/>
                </a:solidFill>
                <a:latin typeface="Calibri" panose="020F0502020204030204" pitchFamily="34" charset="0"/>
              </a:rPr>
              <a:t>- la décomposition et recomposition des petites quantités 
</a:t>
            </a:r>
            <a:r>
              <a:rPr lang="fr-FR" sz="2646" dirty="0" smtClean="0">
                <a:solidFill>
                  <a:srgbClr val="0070C0"/>
                </a:solidFill>
                <a:latin typeface="Calibri" panose="020F0502020204030204" pitchFamily="34" charset="0"/>
              </a:rPr>
              <a:t>- </a:t>
            </a:r>
            <a:r>
              <a:rPr lang="fr-FR" sz="2646" dirty="0">
                <a:solidFill>
                  <a:srgbClr val="0070C0"/>
                </a:solidFill>
                <a:latin typeface="Calibri" panose="020F0502020204030204" pitchFamily="34" charset="0"/>
              </a:rPr>
              <a:t>la reconnaissance et l’observation des constellations du dé</a:t>
            </a:r>
            <a:r>
              <a:rPr lang="fr-FR" sz="2646" dirty="0" smtClean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</a:p>
          <a:p>
            <a:pPr>
              <a:spcAft>
                <a:spcPts val="1984"/>
              </a:spcAft>
            </a:pPr>
            <a:r>
              <a:rPr lang="fr-FR" sz="2425" dirty="0" smtClean="0">
                <a:solidFill>
                  <a:srgbClr val="0070C0"/>
                </a:solidFill>
                <a:latin typeface="Calibri" panose="020F0502020204030204" pitchFamily="34" charset="0"/>
              </a:rPr>
              <a:t>- </a:t>
            </a:r>
            <a:r>
              <a:rPr lang="fr-FR" sz="2425" dirty="0">
                <a:solidFill>
                  <a:srgbClr val="0070C0"/>
                </a:solidFill>
                <a:latin typeface="Calibri" panose="020F0502020204030204" pitchFamily="34" charset="0"/>
              </a:rPr>
              <a:t>la reconnaissance et l’expression d’une quantité avec les doigts de la main</a:t>
            </a:r>
            <a:r>
              <a:rPr lang="fr-FR" sz="2646" dirty="0">
                <a:solidFill>
                  <a:srgbClr val="0070C0"/>
                </a:solidFill>
                <a:latin typeface="Calibri" panose="020F0502020204030204" pitchFamily="34" charset="0"/>
              </a:rPr>
              <a:t>, 
- </a:t>
            </a:r>
            <a:r>
              <a:rPr lang="fr-FR" sz="2646" dirty="0">
                <a:solidFill>
                  <a:srgbClr val="0070C0"/>
                </a:solidFill>
                <a:latin typeface="Calibri" panose="020F0502020204030204" pitchFamily="34" charset="0"/>
                <a:ea typeface="WenQuanYi Micro Hei"/>
              </a:rPr>
              <a:t>la correspondance terme à terme </a:t>
            </a:r>
            <a:r>
              <a:rPr lang="fr-FR" sz="2205" dirty="0">
                <a:solidFill>
                  <a:srgbClr val="0070C0"/>
                </a:solidFill>
                <a:latin typeface="Calibri" panose="020F0502020204030204" pitchFamily="34" charset="0"/>
                <a:ea typeface="WenQuanYi Micro Hei"/>
              </a:rPr>
              <a:t>avec une collection de cardinal connu.</a:t>
            </a:r>
            <a:r>
              <a:rPr lang="fr-FR" sz="2646" dirty="0">
                <a:solidFill>
                  <a:srgbClr val="0070C0"/>
                </a:solidFill>
                <a:latin typeface="Calibri" panose="020F0502020204030204" pitchFamily="34" charset="0"/>
                <a:ea typeface="WenQuanYi Micro Hei"/>
              </a:rPr>
              <a:t> </a:t>
            </a:r>
            <a:endParaRPr sz="2646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369464" y="676057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2646" b="1" dirty="0">
                <a:solidFill>
                  <a:srgbClr val="0070C0"/>
                </a:solidFill>
                <a:latin typeface="Calibri"/>
              </a:rPr>
              <a:t>Entre deux et quatre ans, </a:t>
            </a:r>
          </a:p>
          <a:p>
            <a:r>
              <a:rPr lang="fr-FR" sz="2646" b="1" dirty="0">
                <a:solidFill>
                  <a:srgbClr val="0070C0"/>
                </a:solidFill>
                <a:latin typeface="Calibri"/>
              </a:rPr>
              <a:t>stabiliser la connaissance des petits nombres (jusqu’à cinq) </a:t>
            </a:r>
          </a:p>
          <a:p>
            <a:r>
              <a:rPr lang="fr-FR" sz="2646" b="1" dirty="0">
                <a:solidFill>
                  <a:srgbClr val="0070C0"/>
                </a:solidFill>
                <a:latin typeface="Calibri"/>
              </a:rPr>
              <a:t>demande des </a:t>
            </a:r>
            <a:r>
              <a:rPr lang="fr-FR" sz="2646" b="1" u="sng" dirty="0">
                <a:solidFill>
                  <a:srgbClr val="0070C0"/>
                </a:solidFill>
                <a:latin typeface="Calibri"/>
              </a:rPr>
              <a:t>activités nombreuses et variées</a:t>
            </a:r>
            <a:r>
              <a:rPr lang="fr-FR" sz="2646" dirty="0">
                <a:solidFill>
                  <a:srgbClr val="0070C0"/>
                </a:solidFill>
                <a:latin typeface="Calibri"/>
              </a:rPr>
              <a:t> </a:t>
            </a:r>
            <a:r>
              <a:rPr lang="fr-FR" sz="1984" dirty="0">
                <a:solidFill>
                  <a:srgbClr val="0070C0"/>
                </a:solidFill>
                <a:latin typeface="Calibri"/>
              </a:rPr>
              <a:t>:</a:t>
            </a:r>
            <a:endParaRPr sz="1984" dirty="0">
              <a:solidFill>
                <a:srgbClr val="0070C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9458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900505" y="3227090"/>
            <a:ext cx="8567235" cy="161987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 sz="2646" dirty="0"/>
          </a:p>
        </p:txBody>
      </p:sp>
      <p:sp>
        <p:nvSpPr>
          <p:cNvPr id="59" name="TextShape 2"/>
          <p:cNvSpPr txBox="1"/>
          <p:nvPr/>
        </p:nvSpPr>
        <p:spPr>
          <a:xfrm>
            <a:off x="350520" y="335281"/>
            <a:ext cx="10871242" cy="46711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3600" b="1" dirty="0" smtClean="0">
                <a:solidFill>
                  <a:srgbClr val="0070C0"/>
                </a:solidFill>
                <a:latin typeface="Calibri"/>
                <a:ea typeface="WenQuanYi Micro Hei"/>
              </a:rPr>
              <a:t>3. </a:t>
            </a:r>
            <a:r>
              <a:rPr lang="fr-FR" sz="3200" b="1" dirty="0" smtClean="0">
                <a:solidFill>
                  <a:srgbClr val="0070C0"/>
                </a:solidFill>
                <a:latin typeface="Calibri"/>
                <a:ea typeface="WenQuanYi Micro Hei"/>
              </a:rPr>
              <a:t>Utiliser </a:t>
            </a:r>
            <a:r>
              <a:rPr lang="fr-FR" sz="3200" b="1" dirty="0">
                <a:solidFill>
                  <a:srgbClr val="0070C0"/>
                </a:solidFill>
                <a:latin typeface="Calibri"/>
                <a:ea typeface="WenQuanYi Micro Hei"/>
              </a:rPr>
              <a:t>le nombre pour </a:t>
            </a:r>
            <a:r>
              <a:rPr lang="fr-FR" sz="3200" b="1" dirty="0" smtClean="0">
                <a:solidFill>
                  <a:srgbClr val="0070C0"/>
                </a:solidFill>
                <a:latin typeface="Calibri"/>
                <a:ea typeface="WenQuanYi Micro Hei"/>
              </a:rPr>
              <a:t>désigner </a:t>
            </a:r>
            <a:r>
              <a:rPr lang="fr-FR" sz="3200" b="1" dirty="0">
                <a:solidFill>
                  <a:srgbClr val="0070C0"/>
                </a:solidFill>
                <a:latin typeface="Calibri"/>
                <a:ea typeface="WenQuanYi Micro Hei"/>
              </a:rPr>
              <a:t>un rang, </a:t>
            </a:r>
            <a:endParaRPr lang="fr-FR" sz="3200" b="1" dirty="0" smtClean="0">
              <a:solidFill>
                <a:srgbClr val="0070C0"/>
              </a:solidFill>
              <a:latin typeface="Calibri"/>
              <a:ea typeface="WenQuanYi Micro Hei"/>
            </a:endParaRPr>
          </a:p>
          <a:p>
            <a:r>
              <a:rPr lang="fr-FR" sz="3200" b="1" dirty="0" smtClean="0">
                <a:solidFill>
                  <a:srgbClr val="0070C0"/>
                </a:solidFill>
                <a:latin typeface="Calibri"/>
                <a:ea typeface="WenQuanYi Micro Hei"/>
              </a:rPr>
              <a:t>une position</a:t>
            </a:r>
            <a:endParaRPr sz="3200" dirty="0">
              <a:solidFill>
                <a:srgbClr val="0070C0"/>
              </a:solidFill>
            </a:endParaRPr>
          </a:p>
          <a:p>
            <a:endParaRPr sz="3086" dirty="0"/>
          </a:p>
          <a:p>
            <a:r>
              <a:rPr lang="fr-FR" sz="3086" b="1" dirty="0">
                <a:solidFill>
                  <a:srgbClr val="800000"/>
                </a:solidFill>
                <a:latin typeface="Calibri"/>
                <a:ea typeface="WenQuanYi Micro Hei"/>
              </a:rPr>
              <a:t> </a:t>
            </a:r>
            <a:r>
              <a:rPr lang="fr-FR" sz="1764" b="1" dirty="0">
                <a:solidFill>
                  <a:srgbClr val="800000"/>
                </a:solidFill>
                <a:latin typeface="Calibri"/>
                <a:ea typeface="WenQuanYi Micro Hei"/>
              </a:rPr>
              <a:t> </a:t>
            </a:r>
            <a:endParaRPr sz="1984" dirty="0"/>
          </a:p>
        </p:txBody>
      </p:sp>
      <p:sp>
        <p:nvSpPr>
          <p:cNvPr id="2" name="Rectangle 1"/>
          <p:cNvSpPr/>
          <p:nvPr/>
        </p:nvSpPr>
        <p:spPr>
          <a:xfrm>
            <a:off x="121921" y="2148840"/>
            <a:ext cx="9500014" cy="478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61"/>
              </a:spcAft>
            </a:pPr>
            <a:r>
              <a:rPr lang="fr-FR" sz="2800" kern="1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Mangal"/>
              </a:rPr>
              <a:t>Le nombre permet également de conserver la mémoire du rang d’un élément dans une collection organisée. </a:t>
            </a:r>
          </a:p>
          <a:p>
            <a:pPr algn="just">
              <a:lnSpc>
                <a:spcPct val="115000"/>
              </a:lnSpc>
              <a:spcAft>
                <a:spcPts val="661"/>
              </a:spcAft>
            </a:pPr>
            <a:r>
              <a:rPr lang="fr-FR" sz="2800" kern="1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Mangal"/>
              </a:rPr>
              <a:t>Pour garder en mémoire le rang et la position des objets (troisième perle, cinquième cerceau), les enfants doivent définir un sens de lecture, un sens de parcours, c’est-à-dire donner un ordre.</a:t>
            </a:r>
          </a:p>
          <a:p>
            <a:pPr algn="just">
              <a:lnSpc>
                <a:spcPct val="115000"/>
              </a:lnSpc>
              <a:spcAft>
                <a:spcPts val="661"/>
              </a:spcAft>
            </a:pPr>
            <a:endParaRPr lang="fr-FR" sz="2800" kern="150" dirty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15000"/>
              </a:lnSpc>
              <a:spcAft>
                <a:spcPts val="661"/>
              </a:spcAft>
            </a:pPr>
            <a:r>
              <a:rPr lang="fr-FR" sz="2800" kern="1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Mangal"/>
              </a:rPr>
              <a:t> </a:t>
            </a:r>
            <a:r>
              <a:rPr lang="fr-FR" sz="2800" b="1" kern="1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Mangal"/>
              </a:rPr>
              <a:t>Cet usage du nombre s’appuie à l’oral sur la connaissance de la comptine numérique et à l’écrit sur celle de l’écriture chiffrée.</a:t>
            </a:r>
            <a:endParaRPr lang="fr-FR" sz="2800" b="1" kern="150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955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1" y="402483"/>
            <a:ext cx="9006582" cy="1461188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Calibri"/>
                <a:ea typeface="WenQuanYi Micro Hei"/>
              </a:rPr>
              <a:t>4</a:t>
            </a:r>
            <a:r>
              <a:rPr lang="fr-FR" sz="3200" b="1" dirty="0" smtClean="0">
                <a:solidFill>
                  <a:srgbClr val="0070C0"/>
                </a:solidFill>
                <a:latin typeface="Calibri"/>
                <a:ea typeface="WenQuanYi Micro Hei"/>
              </a:rPr>
              <a:t>. Acquérir </a:t>
            </a:r>
            <a:r>
              <a:rPr lang="fr-FR" sz="3200" b="1" dirty="0">
                <a:solidFill>
                  <a:srgbClr val="0070C0"/>
                </a:solidFill>
                <a:latin typeface="Calibri"/>
                <a:ea typeface="WenQuanYi Micro Hei"/>
              </a:rPr>
              <a:t>la suite orale des mots-nombres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351898"/>
            <a:ext cx="9489650" cy="4164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Elle doit être travaillée pour elle-même </a:t>
            </a:r>
          </a:p>
          <a:p>
            <a:pPr marL="0" indent="0">
              <a:buNone/>
            </a:pPr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et constituer un réservoir de mots ordonnés. 
La connaissance de la suite orale des noms des nombres </a:t>
            </a:r>
          </a:p>
          <a:p>
            <a:pPr marL="0" indent="0">
              <a:buNone/>
            </a:pPr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ne constitue pas l’apprentissage du nombre mais y contribue.</a:t>
            </a:r>
            <a:endParaRPr lang="fr-FR" sz="3086" dirty="0">
              <a:solidFill>
                <a:srgbClr val="0070C0"/>
              </a:solidFill>
            </a:endParaRPr>
          </a:p>
          <a:p>
            <a:endParaRPr lang="fr-FR" sz="3086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335280" y="2733285"/>
            <a:ext cx="9038849" cy="341961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 sz="3086" u="sng" dirty="0">
                <a:solidFill>
                  <a:srgbClr val="0070C0"/>
                </a:solidFill>
                <a:latin typeface="Calibri" panose="020F0502020204030204" pitchFamily="34" charset="0"/>
              </a:rPr>
              <a:t>Les activités de dénombrement doivent</a:t>
            </a:r>
            <a:r>
              <a:rPr lang="fr-FR" sz="3086" dirty="0">
                <a:solidFill>
                  <a:srgbClr val="0070C0"/>
                </a:solidFill>
                <a:latin typeface="Calibri" panose="020F0502020204030204" pitchFamily="34" charset="0"/>
              </a:rPr>
              <a:t> :
- </a:t>
            </a:r>
            <a:r>
              <a:rPr lang="fr-FR" sz="3086" b="1" dirty="0">
                <a:solidFill>
                  <a:srgbClr val="0070C0"/>
                </a:solidFill>
                <a:latin typeface="Calibri" panose="020F0502020204030204" pitchFamily="34" charset="0"/>
              </a:rPr>
              <a:t>éviter le </a:t>
            </a:r>
            <a:r>
              <a:rPr lang="fr-FR" sz="3086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comptage-numérotage et privilégier le </a:t>
            </a:r>
          </a:p>
          <a:p>
            <a:r>
              <a:rPr lang="fr-FR" sz="3086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comptage par itération, </a:t>
            </a:r>
            <a:r>
              <a:rPr lang="fr-FR" sz="3086" dirty="0">
                <a:solidFill>
                  <a:srgbClr val="0070C0"/>
                </a:solidFill>
                <a:latin typeface="Calibri" panose="020F0502020204030204" pitchFamily="34" charset="0"/>
              </a:rPr>
              <a:t>
- faire apparaitre, lors de l’énumération de la collection, </a:t>
            </a:r>
          </a:p>
          <a:p>
            <a:r>
              <a:rPr lang="fr-FR" sz="3086" dirty="0">
                <a:solidFill>
                  <a:srgbClr val="0070C0"/>
                </a:solidFill>
                <a:latin typeface="Calibri" panose="020F0502020204030204" pitchFamily="34" charset="0"/>
              </a:rPr>
              <a:t>que </a:t>
            </a:r>
            <a:r>
              <a:rPr lang="fr-FR" sz="3086" b="1" dirty="0">
                <a:solidFill>
                  <a:srgbClr val="0070C0"/>
                </a:solidFill>
                <a:latin typeface="Calibri" panose="020F0502020204030204" pitchFamily="34" charset="0"/>
              </a:rPr>
              <a:t>chacun des noms de nombres </a:t>
            </a:r>
          </a:p>
          <a:p>
            <a:r>
              <a:rPr lang="fr-FR" sz="3086" b="1" dirty="0">
                <a:solidFill>
                  <a:srgbClr val="0070C0"/>
                </a:solidFill>
                <a:latin typeface="Calibri" panose="020F0502020204030204" pitchFamily="34" charset="0"/>
              </a:rPr>
              <a:t>désigne la quantité qui vient d’être formée</a:t>
            </a:r>
            <a:r>
              <a:rPr lang="fr-FR" sz="3086" dirty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sz="3086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507" y="1768686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endParaRPr sz="1984" dirty="0"/>
          </a:p>
        </p:txBody>
      </p:sp>
      <p:sp>
        <p:nvSpPr>
          <p:cNvPr id="2" name="Rectangle 1"/>
          <p:cNvSpPr/>
          <p:nvPr/>
        </p:nvSpPr>
        <p:spPr>
          <a:xfrm>
            <a:off x="504507" y="923391"/>
            <a:ext cx="3895989" cy="63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527" b="1" dirty="0" smtClean="0">
                <a:solidFill>
                  <a:srgbClr val="0070C0"/>
                </a:solidFill>
                <a:latin typeface="Calibri"/>
              </a:rPr>
              <a:t>5.  </a:t>
            </a:r>
            <a:r>
              <a:rPr lang="fr-FR" sz="3527" b="1" dirty="0">
                <a:solidFill>
                  <a:srgbClr val="0070C0"/>
                </a:solidFill>
                <a:latin typeface="Calibri"/>
              </a:rPr>
              <a:t>Dénombrer</a:t>
            </a:r>
            <a:endParaRPr lang="fr-FR" sz="3527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756496" y="1768686"/>
            <a:ext cx="8567235" cy="438421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 sz="3086" u="sng" dirty="0">
                <a:solidFill>
                  <a:srgbClr val="0070C0"/>
                </a:solidFill>
                <a:latin typeface="Calibri" panose="020F0502020204030204" pitchFamily="34" charset="0"/>
              </a:rPr>
              <a:t>Les enfants doivent comprendre que:</a:t>
            </a:r>
            <a:r>
              <a:rPr lang="fr-FR" sz="3086" dirty="0">
                <a:solidFill>
                  <a:srgbClr val="0070C0"/>
                </a:solidFill>
                <a:latin typeface="Calibri" panose="020F0502020204030204" pitchFamily="34" charset="0"/>
              </a:rPr>
              <a:t>
- toute quantité s’obtient </a:t>
            </a:r>
          </a:p>
          <a:p>
            <a:r>
              <a:rPr lang="fr-FR" sz="3968" b="1" dirty="0">
                <a:solidFill>
                  <a:srgbClr val="0070C0"/>
                </a:solidFill>
                <a:latin typeface="Calibri" panose="020F0502020204030204" pitchFamily="34" charset="0"/>
              </a:rPr>
              <a:t>en ajoutant un à la quantité précédente </a:t>
            </a:r>
            <a:r>
              <a:rPr lang="fr-FR" sz="2646" dirty="0">
                <a:solidFill>
                  <a:srgbClr val="0070C0"/>
                </a:solidFill>
                <a:latin typeface="Calibri" panose="020F0502020204030204" pitchFamily="34" charset="0"/>
              </a:rPr>
              <a:t>
</a:t>
            </a:r>
            <a:r>
              <a:rPr lang="fr-FR" sz="3086" dirty="0">
                <a:solidFill>
                  <a:srgbClr val="0070C0"/>
                </a:solidFill>
                <a:latin typeface="Calibri" panose="020F0502020204030204" pitchFamily="34" charset="0"/>
              </a:rPr>
              <a:t>
- que sa dénomination s’obtient </a:t>
            </a:r>
          </a:p>
          <a:p>
            <a:r>
              <a:rPr lang="fr-FR" sz="3086" dirty="0">
                <a:solidFill>
                  <a:srgbClr val="0070C0"/>
                </a:solidFill>
                <a:latin typeface="Calibri" panose="020F0502020204030204" pitchFamily="34" charset="0"/>
              </a:rPr>
              <a:t>en avançant de un dans la suite des noms de nombres </a:t>
            </a:r>
          </a:p>
          <a:p>
            <a:r>
              <a:rPr lang="fr-FR" sz="3086" dirty="0">
                <a:solidFill>
                  <a:srgbClr val="0070C0"/>
                </a:solidFill>
                <a:latin typeface="Calibri" panose="020F0502020204030204" pitchFamily="34" charset="0"/>
              </a:rPr>
              <a:t>ou de leur écriture avec des chiffres. </a:t>
            </a:r>
            <a:endParaRPr sz="3086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507" y="1768686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endParaRPr sz="1984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756496" y="1532966"/>
            <a:ext cx="8567235" cy="448683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50000"/>
              </a:lnSpc>
            </a:pPr>
            <a:r>
              <a:rPr lang="fr-FR" sz="3527" dirty="0">
                <a:solidFill>
                  <a:srgbClr val="0070C0"/>
                </a:solidFill>
                <a:latin typeface="Calibri"/>
                <a:ea typeface="Arial"/>
              </a:rPr>
              <a:t>Pour dénombrer une collection d’objets,</a:t>
            </a:r>
          </a:p>
          <a:p>
            <a:pPr>
              <a:lnSpc>
                <a:spcPct val="150000"/>
              </a:lnSpc>
            </a:pPr>
            <a:r>
              <a:rPr lang="fr-FR" sz="3527" dirty="0">
                <a:solidFill>
                  <a:srgbClr val="0070C0"/>
                </a:solidFill>
                <a:latin typeface="Calibri"/>
                <a:ea typeface="Arial"/>
              </a:rPr>
              <a:t> l’enfant doit être capable de </a:t>
            </a:r>
          </a:p>
          <a:p>
            <a:pPr>
              <a:lnSpc>
                <a:spcPct val="150000"/>
              </a:lnSpc>
            </a:pPr>
            <a:r>
              <a:rPr lang="fr-FR" sz="3086" dirty="0">
                <a:solidFill>
                  <a:srgbClr val="0070C0"/>
                </a:solidFill>
                <a:latin typeface="Calibri"/>
                <a:ea typeface="Arial"/>
              </a:rPr>
              <a:t>synchroniser la récitation de la suite des mots-nombres</a:t>
            </a:r>
            <a:r>
              <a:rPr lang="fr-FR" sz="3527" dirty="0">
                <a:solidFill>
                  <a:srgbClr val="0070C0"/>
                </a:solidFill>
                <a:latin typeface="Calibri"/>
                <a:ea typeface="Aria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3527" dirty="0">
                <a:solidFill>
                  <a:srgbClr val="0070C0"/>
                </a:solidFill>
                <a:latin typeface="Calibri"/>
                <a:ea typeface="Arial"/>
              </a:rPr>
              <a:t>avec le pointage des objets à dénombrer</a:t>
            </a:r>
            <a:r>
              <a:rPr lang="fr-FR" sz="3527" dirty="0">
                <a:solidFill>
                  <a:srgbClr val="000000"/>
                </a:solidFill>
                <a:latin typeface="Calibri"/>
                <a:ea typeface="Arial"/>
              </a:rPr>
              <a:t>. </a:t>
            </a:r>
            <a:endParaRPr sz="3527" dirty="0"/>
          </a:p>
        </p:txBody>
      </p:sp>
      <p:sp>
        <p:nvSpPr>
          <p:cNvPr id="65" name="TextShape 2"/>
          <p:cNvSpPr txBox="1"/>
          <p:nvPr/>
        </p:nvSpPr>
        <p:spPr>
          <a:xfrm>
            <a:off x="504507" y="1768686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endParaRPr sz="1984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2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791453" y="2298546"/>
            <a:ext cx="8567235" cy="161987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 sz="1984" dirty="0">
                <a:solidFill>
                  <a:srgbClr val="0070C0"/>
                </a:solidFill>
              </a:rPr>
              <a:t>
- </a:t>
            </a:r>
            <a:r>
              <a:rPr lang="fr-FR" sz="3086" dirty="0">
                <a:solidFill>
                  <a:srgbClr val="0070C0"/>
                </a:solidFill>
              </a:rPr>
              <a:t>en faisant varier la nature des collections
- leur organisation spatiale.</a:t>
            </a:r>
            <a:endParaRPr sz="3086" dirty="0">
              <a:solidFill>
                <a:srgbClr val="0070C0"/>
              </a:solidFill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791453" y="1095855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3086" dirty="0">
                <a:solidFill>
                  <a:srgbClr val="0070C0"/>
                </a:solidFill>
              </a:rPr>
              <a:t>Cette capacité doit être enseignée </a:t>
            </a:r>
          </a:p>
          <a:p>
            <a:r>
              <a:rPr lang="fr-FR" sz="3086" dirty="0">
                <a:solidFill>
                  <a:srgbClr val="0070C0"/>
                </a:solidFill>
              </a:rPr>
              <a:t>selon différentes modalités </a:t>
            </a:r>
            <a:r>
              <a:rPr lang="fr-FR" sz="3086" dirty="0"/>
              <a:t>:</a:t>
            </a:r>
            <a:endParaRPr sz="3086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err="1" smtClean="0"/>
              <a:t>Formation_Construction</a:t>
            </a:r>
            <a:r>
              <a:rPr lang="fr-FR" dirty="0" smtClean="0"/>
              <a:t> du nombreC1_Annecy </a:t>
            </a:r>
            <a:r>
              <a:rPr lang="fr-FR" dirty="0" err="1" smtClean="0"/>
              <a:t>Ouest_Mai</a:t>
            </a:r>
            <a:r>
              <a:rPr lang="fr-FR" dirty="0" smtClean="0"/>
              <a:t>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2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87966"/>
            <a:ext cx="8722325" cy="1118502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solidFill>
                  <a:srgbClr val="0070C0"/>
                </a:solidFill>
                <a:latin typeface="+mn-lt"/>
              </a:rPr>
              <a:t>Une école qui organise des modalités spécifiques d’apprentissage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2978" y="2956560"/>
            <a:ext cx="9038222" cy="3386759"/>
          </a:xfrm>
        </p:spPr>
        <p:txBody>
          <a:bodyPr>
            <a:normAutofit/>
          </a:bodyPr>
          <a:lstStyle/>
          <a:p>
            <a:r>
              <a:rPr lang="fr-FR" sz="2205" dirty="0">
                <a:solidFill>
                  <a:srgbClr val="0070C0"/>
                </a:solidFill>
              </a:rPr>
              <a:t>Au sein de chaque école maternelle, les enseignants travaillent en équipe afin de définir une </a:t>
            </a:r>
            <a:r>
              <a:rPr lang="fr-FR" sz="2205" b="1" dirty="0">
                <a:solidFill>
                  <a:srgbClr val="0070C0"/>
                </a:solidFill>
              </a:rPr>
              <a:t>progressivité des enseignements sur le cycle</a:t>
            </a:r>
            <a:r>
              <a:rPr lang="fr-FR" sz="2205" dirty="0">
                <a:solidFill>
                  <a:srgbClr val="0070C0"/>
                </a:solidFill>
              </a:rPr>
              <a:t>.</a:t>
            </a:r>
          </a:p>
          <a:p>
            <a:r>
              <a:rPr lang="fr-FR" sz="2205" dirty="0">
                <a:solidFill>
                  <a:srgbClr val="0070C0"/>
                </a:solidFill>
              </a:rPr>
              <a:t> Ils construisent des </a:t>
            </a:r>
            <a:r>
              <a:rPr lang="fr-FR" sz="2205" b="1" dirty="0">
                <a:solidFill>
                  <a:srgbClr val="0070C0"/>
                </a:solidFill>
              </a:rPr>
              <a:t>ressources et des outils communs </a:t>
            </a:r>
            <a:r>
              <a:rPr lang="fr-FR" sz="2205" dirty="0">
                <a:solidFill>
                  <a:srgbClr val="0070C0"/>
                </a:solidFill>
              </a:rPr>
              <a:t>afin de faire vivre aux enfants cette progressivité. </a:t>
            </a:r>
          </a:p>
          <a:p>
            <a:r>
              <a:rPr lang="fr-FR" sz="2205" dirty="0">
                <a:solidFill>
                  <a:srgbClr val="0070C0"/>
                </a:solidFill>
              </a:rPr>
              <a:t>Ils constituent un </a:t>
            </a:r>
            <a:r>
              <a:rPr lang="fr-FR" sz="2205" b="1" dirty="0">
                <a:solidFill>
                  <a:srgbClr val="0070C0"/>
                </a:solidFill>
              </a:rPr>
              <a:t>répertoire commun de pratiques</a:t>
            </a:r>
            <a:r>
              <a:rPr lang="fr-FR" sz="2205" dirty="0">
                <a:solidFill>
                  <a:srgbClr val="0070C0"/>
                </a:solidFill>
              </a:rPr>
              <a:t>, d’objets et de matériels : </a:t>
            </a:r>
            <a:r>
              <a:rPr lang="fr-FR" sz="2205" b="1" dirty="0">
                <a:solidFill>
                  <a:srgbClr val="0070C0"/>
                </a:solidFill>
              </a:rPr>
              <a:t>matériels didactiques</a:t>
            </a:r>
            <a:r>
              <a:rPr lang="fr-FR" sz="2205" dirty="0">
                <a:solidFill>
                  <a:srgbClr val="0070C0"/>
                </a:solidFill>
              </a:rPr>
              <a:t>, jouets, livres, </a:t>
            </a:r>
            <a:r>
              <a:rPr lang="fr-FR" sz="2205" b="1" dirty="0">
                <a:solidFill>
                  <a:srgbClr val="0070C0"/>
                </a:solidFill>
              </a:rPr>
              <a:t>jeux</a:t>
            </a:r>
            <a:r>
              <a:rPr lang="fr-FR" sz="2205" dirty="0">
                <a:solidFill>
                  <a:srgbClr val="0070C0"/>
                </a:solidFill>
              </a:rPr>
              <a:t>. </a:t>
            </a:r>
          </a:p>
          <a:p>
            <a:r>
              <a:rPr lang="fr-FR" sz="2205" dirty="0">
                <a:solidFill>
                  <a:srgbClr val="0070C0"/>
                </a:solidFill>
              </a:rPr>
              <a:t>Dans tous les cas, les situations inscrites dans un vécu commun sont préférables aux exercices formels proposés sous forme de fiches.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4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80" y="687966"/>
            <a:ext cx="9149045" cy="92214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Apprendre </a:t>
            </a:r>
            <a:r>
              <a:rPr lang="fr-FR" b="1" dirty="0">
                <a:solidFill>
                  <a:srgbClr val="0070C0"/>
                </a:solidFill>
              </a:rPr>
              <a:t>en jouant</a:t>
            </a:r>
            <a:r>
              <a:rPr lang="fr-FR" dirty="0">
                <a:solidFill>
                  <a:srgbClr val="0070C0"/>
                </a:solidFill>
              </a:rPr>
              <a:t/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080" y="1610112"/>
            <a:ext cx="9149045" cy="4164129"/>
          </a:xfrm>
        </p:spPr>
        <p:txBody>
          <a:bodyPr>
            <a:normAutofit/>
          </a:bodyPr>
          <a:lstStyle/>
          <a:p>
            <a:r>
              <a:rPr lang="fr-FR" sz="2646" dirty="0">
                <a:solidFill>
                  <a:srgbClr val="0070C0"/>
                </a:solidFill>
              </a:rPr>
              <a:t>Le jeu favorise la richesse des expériences vécues par les enfants dans l'ensemble des classes de l’école maternelle et alimente tous les domaines d’apprentissages.</a:t>
            </a:r>
          </a:p>
          <a:p>
            <a:pPr marL="0" indent="0">
              <a:buNone/>
            </a:pPr>
            <a:endParaRPr lang="fr-FR" sz="2646" dirty="0"/>
          </a:p>
          <a:p>
            <a:r>
              <a:rPr lang="fr-FR" sz="2646" dirty="0">
                <a:solidFill>
                  <a:srgbClr val="0070C0"/>
                </a:solidFill>
              </a:rPr>
              <a:t>Il propose aussi </a:t>
            </a:r>
            <a:r>
              <a:rPr lang="fr-FR" sz="2646" b="1" dirty="0">
                <a:solidFill>
                  <a:srgbClr val="0070C0"/>
                </a:solidFill>
              </a:rPr>
              <a:t>des jeux structurés visant explicitement des apprentissages spécifiques.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4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</a:rPr>
              <a:t>VOS RETOURS ET IMPRESSIONS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93043" y="2727960"/>
            <a:ext cx="8694539" cy="4080998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Qu’avez-vous pensé du contenu distanciel?</a:t>
            </a:r>
          </a:p>
          <a:p>
            <a:pPr marL="0" indent="0">
              <a:buNone/>
            </a:pPr>
            <a:endParaRPr lang="fr-FR" sz="2800" dirty="0" smtClean="0">
              <a:solidFill>
                <a:srgbClr val="0070C0"/>
              </a:solidFill>
            </a:endParaRPr>
          </a:p>
          <a:p>
            <a:r>
              <a:rPr lang="fr-FR" sz="2800" dirty="0" smtClean="0">
                <a:solidFill>
                  <a:srgbClr val="0070C0"/>
                </a:solidFill>
              </a:rPr>
              <a:t>Qu’est ce qui est proche ou, au contraire, distant de vos pratiques?</a:t>
            </a:r>
          </a:p>
          <a:p>
            <a:endParaRPr lang="fr-FR" sz="2800" dirty="0">
              <a:solidFill>
                <a:srgbClr val="0070C0"/>
              </a:solidFill>
            </a:endParaRPr>
          </a:p>
          <a:p>
            <a:r>
              <a:rPr lang="fr-FR" sz="2800" dirty="0" smtClean="0">
                <a:solidFill>
                  <a:srgbClr val="0070C0"/>
                </a:solidFill>
              </a:rPr>
              <a:t>Avez-vous des remarques qui pourraient faire évoluer le contenu?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440" y="687965"/>
            <a:ext cx="8935685" cy="85669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Apprendre </a:t>
            </a:r>
            <a:r>
              <a:rPr lang="fr-FR" b="1" dirty="0">
                <a:solidFill>
                  <a:srgbClr val="0070C0"/>
                </a:solidFill>
              </a:rPr>
              <a:t>en s’exerçant</a:t>
            </a:r>
            <a:br>
              <a:rPr lang="fr-FR" b="1" dirty="0">
                <a:solidFill>
                  <a:srgbClr val="0070C0"/>
                </a:solidFill>
              </a:rPr>
            </a:b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" y="1544660"/>
            <a:ext cx="9214945" cy="4164129"/>
          </a:xfrm>
        </p:spPr>
        <p:txBody>
          <a:bodyPr>
            <a:noAutofit/>
          </a:bodyPr>
          <a:lstStyle/>
          <a:p>
            <a:pPr>
              <a:spcAft>
                <a:spcPts val="1984"/>
              </a:spcAft>
            </a:pPr>
            <a:r>
              <a:rPr lang="fr-FR" sz="2646" dirty="0">
                <a:solidFill>
                  <a:srgbClr val="0070C0"/>
                </a:solidFill>
              </a:rPr>
              <a:t>Les apprentissages des jeunes enfants s’inscrivent dans un temps long et leurs progrès sont rarement linéaires.</a:t>
            </a:r>
          </a:p>
          <a:p>
            <a:r>
              <a:rPr lang="fr-FR" sz="2646" dirty="0">
                <a:solidFill>
                  <a:srgbClr val="0070C0"/>
                </a:solidFill>
              </a:rPr>
              <a:t> Ils nécessitent souvent un temps d’appropriation qui peut passer :</a:t>
            </a:r>
          </a:p>
          <a:p>
            <a:pPr marL="0" indent="0">
              <a:buNone/>
            </a:pPr>
            <a:r>
              <a:rPr lang="fr-FR" sz="2646" dirty="0">
                <a:solidFill>
                  <a:srgbClr val="0070C0"/>
                </a:solidFill>
              </a:rPr>
              <a:t>		- soit par la reprise de processus connus, </a:t>
            </a:r>
          </a:p>
          <a:p>
            <a:pPr marL="0" indent="0">
              <a:buNone/>
            </a:pPr>
            <a:r>
              <a:rPr lang="fr-FR" sz="2646" dirty="0">
                <a:solidFill>
                  <a:srgbClr val="0070C0"/>
                </a:solidFill>
              </a:rPr>
              <a:t>		- soit par de nouvelles situations. </a:t>
            </a:r>
          </a:p>
          <a:p>
            <a:pPr>
              <a:spcAft>
                <a:spcPts val="1984"/>
              </a:spcAft>
            </a:pPr>
            <a:r>
              <a:rPr lang="fr-FR" sz="2646" dirty="0">
                <a:solidFill>
                  <a:srgbClr val="0070C0"/>
                </a:solidFill>
              </a:rPr>
              <a:t>Les modalités d’apprentissage peuvent aller, pour les enfants les plus grands, jusqu’à des situations d’entraînement ou d’auto-entraînement, voire d’automatisation.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UNE CONSTANTE DANS LES SITUATIONS DE CLASSE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Les élèves sont mis en situation de questionnement au cœur de la manipulation d’objets, travail sur la flexibilité cognitive</a:t>
            </a:r>
          </a:p>
          <a:p>
            <a:pPr marL="0" indent="0">
              <a:buNone/>
            </a:pPr>
            <a:endParaRPr lang="fr-FR" sz="3600" dirty="0" smtClean="0">
              <a:solidFill>
                <a:srgbClr val="0070C0"/>
              </a:solidFill>
            </a:endParaRPr>
          </a:p>
          <a:p>
            <a:pPr lvl="1"/>
            <a:r>
              <a:rPr lang="fr-FR" sz="3269" dirty="0" smtClean="0">
                <a:solidFill>
                  <a:srgbClr val="0070C0"/>
                </a:solidFill>
              </a:rPr>
              <a:t>Comparaison de quantités</a:t>
            </a:r>
          </a:p>
          <a:p>
            <a:pPr lvl="1"/>
            <a:r>
              <a:rPr lang="fr-FR" sz="3269" dirty="0" smtClean="0">
                <a:solidFill>
                  <a:srgbClr val="0070C0"/>
                </a:solidFill>
              </a:rPr>
              <a:t>Comptage</a:t>
            </a:r>
          </a:p>
          <a:p>
            <a:pPr lvl="1"/>
            <a:r>
              <a:rPr lang="fr-FR" sz="3269" dirty="0" smtClean="0">
                <a:solidFill>
                  <a:srgbClr val="0070C0"/>
                </a:solidFill>
              </a:rPr>
              <a:t>Jeu de l’ordre</a:t>
            </a:r>
          </a:p>
          <a:p>
            <a:pPr lvl="1"/>
            <a:endParaRPr lang="fr-FR" sz="3269" dirty="0">
              <a:solidFill>
                <a:srgbClr val="0070C0"/>
              </a:solidFill>
            </a:endParaRPr>
          </a:p>
          <a:p>
            <a:r>
              <a:rPr lang="fr-FR" sz="3600" dirty="0" smtClean="0">
                <a:solidFill>
                  <a:srgbClr val="0070C0"/>
                </a:solidFill>
              </a:rPr>
              <a:t>Il leur est proposé ou il est convenu de techniques ou de procédures pour mieux travailler : schématisation, manières de faire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9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ALORS 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Le comptage numérotage par itération est une manière de contourner la difficulté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La mémorisation de la symbolisation des nombres s’apprend dans la complexité des représentations ( doigts, constellations, nombres écrits)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Apprendre la permanence des quantités quelque soit espace occupé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L’apprentissage de procédures et de stratégies est une manière de faire progresser élèves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L’explicitation des </a:t>
            </a:r>
            <a:r>
              <a:rPr lang="fr-FR" dirty="0" smtClean="0">
                <a:solidFill>
                  <a:srgbClr val="0070C0"/>
                </a:solidFill>
              </a:rPr>
              <a:t>attendus, de </a:t>
            </a:r>
            <a:r>
              <a:rPr lang="fr-FR" dirty="0">
                <a:solidFill>
                  <a:srgbClr val="0070C0"/>
                </a:solidFill>
              </a:rPr>
              <a:t>ces procédures et stratégies en est une autre et par les élèves eux-mêmes de leurs propres manières de faire</a:t>
            </a:r>
            <a:r>
              <a:rPr lang="fr-FR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fr-FR" sz="2000" dirty="0">
                <a:solidFill>
                  <a:srgbClr val="0070C0"/>
                </a:solidFill>
              </a:rPr>
              <a:t>Multiplier les situations</a:t>
            </a:r>
            <a:endParaRPr lang="fr-FR" sz="2000" dirty="0"/>
          </a:p>
          <a:p>
            <a:pPr marL="378013" lvl="1" indent="0">
              <a:buNone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5 principes de </a:t>
            </a:r>
            <a:r>
              <a:rPr lang="fr-FR" dirty="0" err="1" smtClean="0"/>
              <a:t>Gelman</a:t>
            </a:r>
            <a:r>
              <a:rPr lang="fr-FR" dirty="0" smtClean="0"/>
              <a:t> (2004)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83940" y="1863671"/>
            <a:ext cx="2576052" cy="1720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L’ordre stable des nombres =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Suite numérique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820" y="5045503"/>
            <a:ext cx="2576052" cy="1720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Cardinal =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Dénombrement et symbolisation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5761" y="5045504"/>
            <a:ext cx="2576052" cy="1720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Non pertinence de </a:t>
            </a:r>
            <a:r>
              <a:rPr lang="fr-FR" b="1" dirty="0" smtClean="0">
                <a:solidFill>
                  <a:schemeClr val="tx1"/>
                </a:solidFill>
              </a:rPr>
              <a:t>l’ordre =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Dénombrement peut commencer par n’importe quel objet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1522" y="5045504"/>
            <a:ext cx="2576052" cy="1720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Abstraction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Cardinal est indépendant de la nature des objets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6232" y="1863671"/>
            <a:ext cx="2576052" cy="1720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Adéquation unique =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Une collection a un cardinal unique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980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322" y="3185440"/>
            <a:ext cx="8694539" cy="146118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S’outiller et expérimenter pour enseigner efficacement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1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Analyse de vidéo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Quelles sont les composantes évoquées plus haut que vous repérez dans cette vidéo?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77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259076" y="121920"/>
            <a:ext cx="9646920" cy="853446"/>
          </a:xfrm>
        </p:spPr>
        <p:txBody>
          <a:bodyPr/>
          <a:lstStyle/>
          <a:p>
            <a:pPr lvl="0"/>
            <a:r>
              <a:rPr lang="fr-FR" b="1" dirty="0">
                <a:solidFill>
                  <a:srgbClr val="0070C0"/>
                </a:solidFill>
              </a:rPr>
              <a:t>La construction et l’étude du nombre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259076" y="1127760"/>
            <a:ext cx="9250683" cy="6096000"/>
          </a:xfrm>
        </p:spPr>
        <p:txBody>
          <a:bodyPr>
            <a:normAutofit/>
          </a:bodyPr>
          <a:lstStyle/>
          <a:p>
            <a:pPr lvl="0"/>
            <a:endParaRPr lang="fr-FR" dirty="0"/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hlinkClick r:id="rId2" action="ppaction://hlinkfile"/>
              </a:rPr>
              <a:t>Construire le nombre, oui mais </a:t>
            </a:r>
            <a:r>
              <a:rPr lang="fr-FR" sz="3200" dirty="0" smtClean="0">
                <a:solidFill>
                  <a:srgbClr val="0070C0"/>
                </a:solidFill>
                <a:hlinkClick r:id="rId2" action="ppaction://hlinkfile"/>
              </a:rPr>
              <a:t>comment</a:t>
            </a:r>
            <a:r>
              <a:rPr lang="fr-FR" sz="3200" dirty="0" smtClean="0">
                <a:solidFill>
                  <a:srgbClr val="0070C0"/>
                </a:solidFill>
              </a:rPr>
              <a:t>?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rgbClr val="0070C0"/>
              </a:solidFill>
            </a:endParaRPr>
          </a:p>
          <a:p>
            <a:pPr lvl="0" algn="l"/>
            <a:endParaRPr lang="fr-FR" sz="3600" dirty="0" smtClean="0">
              <a:solidFill>
                <a:srgbClr val="0070C0"/>
              </a:solidFill>
            </a:endParaRPr>
          </a:p>
          <a:p>
            <a:pPr lvl="0" algn="l"/>
            <a:endParaRPr lang="fr-FR" sz="3600" dirty="0">
              <a:solidFill>
                <a:srgbClr val="0070C0"/>
              </a:solidFill>
            </a:endParaRPr>
          </a:p>
          <a:p>
            <a:pPr lvl="0" algn="l"/>
            <a:r>
              <a:rPr lang="fr-FR" sz="3600" dirty="0" smtClean="0">
                <a:solidFill>
                  <a:srgbClr val="0070C0"/>
                </a:solidFill>
              </a:rPr>
              <a:t> </a:t>
            </a:r>
          </a:p>
          <a:p>
            <a:pPr lvl="0" algn="l"/>
            <a:endParaRPr lang="fr-FR" sz="3600" dirty="0">
              <a:solidFill>
                <a:srgbClr val="0070C0"/>
              </a:solidFill>
            </a:endParaRPr>
          </a:p>
          <a:p>
            <a:pPr lvl="0" algn="l"/>
            <a:endParaRPr lang="fr-FR" sz="3600" dirty="0" smtClean="0">
              <a:solidFill>
                <a:srgbClr val="0070C0"/>
              </a:solidFill>
            </a:endParaRPr>
          </a:p>
          <a:p>
            <a:pPr lvl="0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6" y="3113785"/>
            <a:ext cx="8534400" cy="322605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531" y="402483"/>
            <a:ext cx="9202052" cy="1461188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Première variable: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Trois types de situations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235" y="2703442"/>
            <a:ext cx="8694539" cy="2926071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Fonctionnelles (répondent à un projet, un besoin précis…) construire un tableau pour les activités/ préparer la table pour trois élèves…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Rituelles ( s’ancrent dans le quotidien </a:t>
            </a:r>
            <a:r>
              <a:rPr lang="fr-FR" dirty="0" err="1" smtClean="0">
                <a:solidFill>
                  <a:srgbClr val="0070C0"/>
                </a:solidFill>
              </a:rPr>
              <a:t>cf</a:t>
            </a:r>
            <a:r>
              <a:rPr lang="fr-FR" dirty="0" smtClean="0">
                <a:solidFill>
                  <a:srgbClr val="0070C0"/>
                </a:solidFill>
              </a:rPr>
              <a:t> vidéo visionnée): absents/présents; date…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Construites (s’ancrent dans manipulation, la recherche… et la trace écrite)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78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Deuxième variable:</a:t>
            </a:r>
            <a:br>
              <a:rPr lang="fr-FR" sz="4000" b="1" dirty="0" smtClean="0">
                <a:solidFill>
                  <a:srgbClr val="0070C0"/>
                </a:solidFill>
              </a:rPr>
            </a:br>
            <a:r>
              <a:rPr lang="fr-FR" sz="4000" b="1" dirty="0" smtClean="0">
                <a:solidFill>
                  <a:srgbClr val="0070C0"/>
                </a:solidFill>
              </a:rPr>
              <a:t>Trois types de démarche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8"/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r>
              <a:rPr lang="fr-FR" dirty="0" smtClean="0"/>
              <a:t>PAR ESSAIS ERREURS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PAR INDUCTION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PAR DEDUCTION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7" y="3005842"/>
            <a:ext cx="4347184" cy="19277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7" y="5007950"/>
            <a:ext cx="4347184" cy="1989198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7" y="980660"/>
            <a:ext cx="9145669" cy="589944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69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</a:rPr>
              <a:t>LES APPORTS DE LA RECHERCHE 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043" y="2363372"/>
            <a:ext cx="8694539" cy="4445586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Que pourriez vous en dire?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9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Troisième variable: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Deux types de </a:t>
            </a:r>
            <a:r>
              <a:rPr lang="fr-FR" sz="3600" b="1" dirty="0">
                <a:solidFill>
                  <a:srgbClr val="0070C0"/>
                </a:solidFill>
              </a:rPr>
              <a:t>situation de recherche </a:t>
            </a:r>
            <a:r>
              <a:rPr lang="fr-FR" sz="3600" b="1" dirty="0" smtClean="0">
                <a:solidFill>
                  <a:srgbClr val="0070C0"/>
                </a:solidFill>
              </a:rPr>
              <a:t>didactique </a:t>
            </a:r>
            <a:r>
              <a:rPr lang="fr-FR" sz="3600" b="1" dirty="0">
                <a:solidFill>
                  <a:srgbClr val="0070C0"/>
                </a:solidFill>
              </a:rPr>
              <a:t>et </a:t>
            </a:r>
            <a:r>
              <a:rPr lang="fr-FR" sz="3600" b="1" dirty="0" err="1" smtClean="0">
                <a:solidFill>
                  <a:srgbClr val="0070C0"/>
                </a:solidFill>
              </a:rPr>
              <a:t>adidactique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2964557" cy="4796544"/>
          </a:xfrm>
        </p:spPr>
        <p:txBody>
          <a:bodyPr/>
          <a:lstStyle/>
          <a:p>
            <a:r>
              <a:rPr lang="fr-FR" dirty="0" smtClean="0"/>
              <a:t>Didactique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didactiques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6917" y="2166425"/>
            <a:ext cx="6073857" cy="402336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14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9" y="1179837"/>
            <a:ext cx="8514285" cy="52000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335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41" y="786980"/>
            <a:ext cx="8257142" cy="59857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69" y="708408"/>
            <a:ext cx="8414285" cy="614285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850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41" y="879837"/>
            <a:ext cx="8557142" cy="58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741" y="337625"/>
            <a:ext cx="4823133" cy="542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FF0000"/>
                </a:solidFill>
              </a:rPr>
              <a:t>Des situations numériques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9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55" y="1001265"/>
            <a:ext cx="8285714" cy="555714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107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69" y="944123"/>
            <a:ext cx="7914285" cy="567142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90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3" y="1201265"/>
            <a:ext cx="8842857" cy="5157143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709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smtClean="0">
                <a:solidFill>
                  <a:srgbClr val="0070C0"/>
                </a:solidFill>
              </a:rPr>
              <a:t>C’est le questionnement de l’enseignant(e) qui va faire évoluer les connaissances de l’élèves</a:t>
            </a:r>
            <a:endParaRPr lang="fr-FR" sz="6000" dirty="0">
              <a:solidFill>
                <a:srgbClr val="0070C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99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70C0"/>
                </a:solidFill>
              </a:rPr>
              <a:t>Travailler dans </a:t>
            </a:r>
            <a:r>
              <a:rPr lang="fr-FR" sz="5400" b="1" dirty="0">
                <a:solidFill>
                  <a:srgbClr val="0070C0"/>
                </a:solidFill>
              </a:rPr>
              <a:t>t</a:t>
            </a:r>
            <a:r>
              <a:rPr lang="fr-FR" sz="5400" b="1" dirty="0" smtClean="0">
                <a:solidFill>
                  <a:srgbClr val="0070C0"/>
                </a:solidFill>
              </a:rPr>
              <a:t>rois axes</a:t>
            </a:r>
            <a:endParaRPr lang="fr-FR" sz="5400" b="1" dirty="0">
              <a:solidFill>
                <a:srgbClr val="0070C0"/>
              </a:solidFill>
            </a:endParaRPr>
          </a:p>
        </p:txBody>
      </p:sp>
      <p:sp>
        <p:nvSpPr>
          <p:cNvPr id="2" name="Sous-titre 1"/>
          <p:cNvSpPr txBox="1">
            <a:spLocks noGrp="1"/>
          </p:cNvSpPr>
          <p:nvPr>
            <p:ph idx="1"/>
          </p:nvPr>
        </p:nvSpPr>
        <p:spPr>
          <a:xfrm>
            <a:off x="555883" y="2012414"/>
            <a:ext cx="8694539" cy="4796544"/>
          </a:xfrm>
        </p:spPr>
        <p:txBody>
          <a:bodyPr anchor="ctr">
            <a:normAutofit/>
          </a:bodyPr>
          <a:lstStyle/>
          <a:p>
            <a:pPr lvl="0"/>
            <a:r>
              <a:rPr lang="fr-FR" sz="4400" dirty="0" smtClean="0">
                <a:solidFill>
                  <a:srgbClr val="0070C0"/>
                </a:solidFill>
              </a:rPr>
              <a:t> Les nombres comme </a:t>
            </a:r>
            <a:r>
              <a:rPr lang="fr-FR" sz="4400" u="sng" dirty="0" smtClean="0">
                <a:solidFill>
                  <a:srgbClr val="0070C0"/>
                </a:solidFill>
              </a:rPr>
              <a:t>mémoriser</a:t>
            </a:r>
          </a:p>
          <a:p>
            <a:pPr lvl="0"/>
            <a:r>
              <a:rPr lang="fr-FR" sz="4400" dirty="0" smtClean="0">
                <a:solidFill>
                  <a:srgbClr val="0070C0"/>
                </a:solidFill>
              </a:rPr>
              <a:t> Les nombres pour </a:t>
            </a:r>
            <a:r>
              <a:rPr lang="fr-FR" sz="4400" u="sng" dirty="0" smtClean="0">
                <a:solidFill>
                  <a:srgbClr val="0070C0"/>
                </a:solidFill>
              </a:rPr>
              <a:t>comparer</a:t>
            </a:r>
            <a:r>
              <a:rPr lang="fr-FR" sz="4400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fr-FR" sz="4400" dirty="0" smtClean="0">
                <a:solidFill>
                  <a:srgbClr val="0070C0"/>
                </a:solidFill>
              </a:rPr>
              <a:t> Les nombres pour </a:t>
            </a:r>
            <a:r>
              <a:rPr lang="fr-FR" sz="4400" u="sng" dirty="0" smtClean="0">
                <a:solidFill>
                  <a:srgbClr val="0070C0"/>
                </a:solidFill>
              </a:rPr>
              <a:t>anticiper</a:t>
            </a:r>
            <a:endParaRPr lang="fr-FR" sz="4400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</a:rPr>
              <a:t>Activités à vivre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Nous vous proposons de pratiquer ces jeux et ensuite de les présenter au groupe:</a:t>
            </a: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1. Quel axe ce jeu privilégie t il?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2. Quelle utilisation du nombre permettent ils de travailler?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3. Quelle consigne départ et quelle évolution du jeu (variables)?</a:t>
            </a:r>
          </a:p>
          <a:p>
            <a:pPr marL="378013" lvl="1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1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80147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LES APPORTS DE LA RECHERCHE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043" y="1203960"/>
            <a:ext cx="8694539" cy="6172200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Que pourriez vous en dire?</a:t>
            </a:r>
          </a:p>
          <a:p>
            <a:pPr lvl="1"/>
            <a:r>
              <a:rPr lang="fr-FR" sz="2400" b="1" dirty="0" smtClean="0">
                <a:solidFill>
                  <a:srgbClr val="0070C0"/>
                </a:solidFill>
              </a:rPr>
              <a:t>Enfants ont des proto connaissances des nombres et des formes dans l’espace qui sont les fondements sur lesquels s’édifient les connaissances mathématiques.</a:t>
            </a:r>
          </a:p>
          <a:p>
            <a:pPr lvl="1"/>
            <a:r>
              <a:rPr lang="fr-FR" sz="2400" b="1" dirty="0" smtClean="0">
                <a:solidFill>
                  <a:srgbClr val="0070C0"/>
                </a:solidFill>
              </a:rPr>
              <a:t>Mais elles sont approximatives c’est pourquoi il y a nécessité d’un apprentissage du comptage pour construire des différences exactes entre les nombres qui acquièrent ainsi un statut symbolique</a:t>
            </a:r>
          </a:p>
          <a:p>
            <a:pPr lvl="1"/>
            <a:r>
              <a:rPr lang="fr-FR" sz="2400" b="1" dirty="0" smtClean="0">
                <a:solidFill>
                  <a:srgbClr val="0070C0"/>
                </a:solidFill>
              </a:rPr>
              <a:t>Les enfants font des liens entre les nombres et l’espace : les supports qui permettent de travailler ces relations comme les mesures, les lignes numériques sont fondamentales</a:t>
            </a:r>
          </a:p>
          <a:p>
            <a:pPr lvl="1"/>
            <a:r>
              <a:rPr lang="fr-FR" sz="2400" b="1" dirty="0" smtClean="0">
                <a:solidFill>
                  <a:srgbClr val="0070C0"/>
                </a:solidFill>
              </a:rPr>
              <a:t>Il s’agit d’enrichir les connaissances des élèves dans ce domaine au travers de jeux, de situations ludiques qui font appel au statut symbolique des nombres à la correspondance entre nombre et espace.</a:t>
            </a:r>
          </a:p>
          <a:p>
            <a:pPr marL="378013" lvl="1" indent="0"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Les jeux de plateau qui utilisent cases, dés et déplacement en sont un exemple très intéressant.</a:t>
            </a:r>
          </a:p>
          <a:p>
            <a:pPr marL="378013" lvl="1" indent="0"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Les jeux de manipulation de perles, de barres, de plaques, de cubes, les jeux de construction aussi.</a:t>
            </a:r>
          </a:p>
          <a:p>
            <a:pPr lvl="1"/>
            <a:endParaRPr lang="fr-FR" b="1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5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634562"/>
            <a:ext cx="7115175" cy="596189"/>
          </a:xfr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srgbClr val="0070C0"/>
                </a:solidFill>
              </a:rPr>
              <a:t>Activités à vivre : retour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315348"/>
            <a:ext cx="8870950" cy="2090738"/>
          </a:xfrm>
        </p:spPr>
        <p:txBody>
          <a:bodyPr/>
          <a:lstStyle/>
          <a:p>
            <a:pPr marL="0" lv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lvl="1" indent="0" hangingPunct="0">
              <a:spcBef>
                <a:spcPts val="0"/>
              </a:spcBef>
              <a:spcAft>
                <a:spcPts val="1530"/>
              </a:spcAft>
              <a:buNone/>
            </a:pPr>
            <a:r>
              <a:rPr lang="fr-FR" sz="3470" dirty="0">
                <a:solidFill>
                  <a:srgbClr val="0070C0"/>
                </a:solidFill>
                <a:latin typeface="Liberation Sans" pitchFamily="34"/>
              </a:rPr>
              <a:t>Le Petit Poucet                Le Serpent</a:t>
            </a:r>
          </a:p>
          <a:p>
            <a:pPr lvl="0"/>
            <a:endParaRPr lang="fr-FR" dirty="0"/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379108"/>
            <a:ext cx="2638697" cy="1838712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43994" y="3744001"/>
            <a:ext cx="2664003" cy="17794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026240" y="3080571"/>
            <a:ext cx="2888635" cy="19605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6429238" y="4287420"/>
            <a:ext cx="485637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640001" y="5523478"/>
            <a:ext cx="916923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MS/GS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608187"/>
            <a:ext cx="3414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Liberation Sans" pitchFamily="34"/>
              </a:rPr>
              <a:t>La photo cachée</a:t>
            </a:r>
            <a:endParaRPr lang="fr-FR" sz="32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367615" y="5861393"/>
            <a:ext cx="4205883" cy="15371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1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15900"/>
            <a:ext cx="9601200" cy="1262063"/>
          </a:xfrm>
        </p:spPr>
        <p:txBody>
          <a:bodyPr/>
          <a:lstStyle/>
          <a:p>
            <a:pPr lvl="0"/>
            <a:r>
              <a:rPr lang="fr-FR" b="1" dirty="0">
                <a:solidFill>
                  <a:srgbClr val="0070C0"/>
                </a:solidFill>
              </a:rPr>
              <a:t>Activités à vivre : retour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3633" y="1543123"/>
            <a:ext cx="8869363" cy="4751387"/>
          </a:xfrm>
        </p:spPr>
        <p:txBody>
          <a:bodyPr/>
          <a:lstStyle/>
          <a:p>
            <a:pPr marL="0" lv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  </a:t>
            </a:r>
            <a:r>
              <a:rPr lang="fr-FR" dirty="0">
                <a:solidFill>
                  <a:srgbClr val="0070C0"/>
                </a:solidFill>
              </a:rPr>
              <a:t>Le Gobelet                   </a:t>
            </a:r>
            <a:r>
              <a:rPr lang="fr-FR" dirty="0" smtClean="0">
                <a:solidFill>
                  <a:srgbClr val="0070C0"/>
                </a:solidFill>
              </a:rPr>
              <a:t> 					Les </a:t>
            </a:r>
            <a:r>
              <a:rPr lang="fr-FR" dirty="0">
                <a:solidFill>
                  <a:srgbClr val="0070C0"/>
                </a:solidFill>
              </a:rPr>
              <a:t>Coccinelles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68202" y="4254840"/>
            <a:ext cx="2143801" cy="27291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86081" y="4320000"/>
            <a:ext cx="3049917" cy="2448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04640" y="4320000"/>
            <a:ext cx="4063675" cy="25398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15900"/>
            <a:ext cx="9860280" cy="1262063"/>
          </a:xfrm>
        </p:spPr>
        <p:txBody>
          <a:bodyPr/>
          <a:lstStyle/>
          <a:p>
            <a:pPr lvl="0"/>
            <a:r>
              <a:rPr lang="fr-FR" b="1" dirty="0">
                <a:solidFill>
                  <a:srgbClr val="0070C0"/>
                </a:solidFill>
              </a:rPr>
              <a:t>Activités à vivre : retour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280160"/>
            <a:ext cx="8869363" cy="5415915"/>
          </a:xfrm>
        </p:spPr>
        <p:txBody>
          <a:bodyPr/>
          <a:lstStyle/>
          <a:p>
            <a:pPr marL="0" lvl="0" indent="0" algn="ctr">
              <a:buNone/>
            </a:pPr>
            <a:r>
              <a:rPr lang="fr-FR" sz="2400" b="1" dirty="0">
                <a:solidFill>
                  <a:srgbClr val="0070C0"/>
                </a:solidFill>
              </a:rPr>
              <a:t> </a:t>
            </a:r>
          </a:p>
          <a:p>
            <a:pPr marL="0" lv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    </a:t>
            </a:r>
            <a:r>
              <a:rPr lang="fr-FR" dirty="0">
                <a:solidFill>
                  <a:srgbClr val="0070C0"/>
                </a:solidFill>
              </a:rPr>
              <a:t>Le trésor             </a:t>
            </a:r>
            <a:r>
              <a:rPr lang="fr-FR" dirty="0" smtClean="0">
                <a:solidFill>
                  <a:srgbClr val="0070C0"/>
                </a:solidFill>
              </a:rPr>
              <a:t>					     </a:t>
            </a:r>
            <a:r>
              <a:rPr lang="fr-FR" dirty="0">
                <a:solidFill>
                  <a:srgbClr val="0070C0"/>
                </a:solidFill>
              </a:rPr>
              <a:t>La boîte d'</a:t>
            </a:r>
            <a:r>
              <a:rPr lang="fr-FR" dirty="0" err="1">
                <a:solidFill>
                  <a:srgbClr val="0070C0"/>
                </a:solidFill>
              </a:rPr>
              <a:t>oeufs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3997" y="4464000"/>
            <a:ext cx="2736003" cy="1727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03997" y="4341598"/>
            <a:ext cx="2458437" cy="17063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6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17500"/>
            <a:ext cx="9742318" cy="1262063"/>
          </a:xfrm>
        </p:spPr>
        <p:txBody>
          <a:bodyPr>
            <a:normAutofit/>
          </a:bodyPr>
          <a:lstStyle/>
          <a:p>
            <a:pPr marL="719998" lvl="0"/>
            <a:r>
              <a:rPr lang="fr-FR" sz="4000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1. Les </a:t>
            </a:r>
            <a:r>
              <a:rPr lang="fr-FR" sz="4000" dirty="0">
                <a:solidFill>
                  <a:srgbClr val="0070C0"/>
                </a:solidFill>
                <a:latin typeface="Arial" pitchFamily="18"/>
                <a:cs typeface="Arial" pitchFamily="18"/>
              </a:rPr>
              <a:t>nombres 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pour mémoriser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</a:rPr>
              <a:t> </a:t>
            </a:r>
            <a:r>
              <a:rPr lang="fr-FR" sz="4000" dirty="0">
                <a:solidFill>
                  <a:srgbClr val="0070C0"/>
                </a:solidFill>
                <a:latin typeface="Arial" pitchFamily="18"/>
              </a:rPr>
              <a:t>la quantité et 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</a:rPr>
              <a:t>la </a:t>
            </a:r>
            <a:r>
              <a:rPr lang="fr-FR" sz="4000" dirty="0">
                <a:solidFill>
                  <a:srgbClr val="0070C0"/>
                </a:solidFill>
                <a:latin typeface="Arial" pitchFamily="18"/>
              </a:rPr>
              <a:t>position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33400" y="2087563"/>
            <a:ext cx="8639175" cy="5184775"/>
          </a:xfrm>
        </p:spPr>
        <p:txBody>
          <a:bodyPr/>
          <a:lstStyle/>
          <a:p>
            <a:pPr lvl="0"/>
            <a:r>
              <a:rPr lang="fr-FR" sz="3200" dirty="0" smtClean="0">
                <a:solidFill>
                  <a:srgbClr val="0070C0"/>
                </a:solidFill>
              </a:rPr>
              <a:t>Exprimer </a:t>
            </a:r>
            <a:r>
              <a:rPr lang="fr-FR" sz="3200" dirty="0">
                <a:solidFill>
                  <a:srgbClr val="0070C0"/>
                </a:solidFill>
              </a:rPr>
              <a:t>une quantité, une position</a:t>
            </a:r>
          </a:p>
          <a:p>
            <a:pPr marL="0" lvl="0" indent="0">
              <a:buNone/>
            </a:pPr>
            <a:r>
              <a:rPr lang="fr-FR" sz="3200" dirty="0">
                <a:solidFill>
                  <a:srgbClr val="0070C0"/>
                </a:solidFill>
                <a:latin typeface="Arial" pitchFamily="34"/>
              </a:rPr>
              <a:t>pour</a:t>
            </a:r>
            <a:r>
              <a:rPr lang="fr-FR" sz="3200" dirty="0">
                <a:solidFill>
                  <a:srgbClr val="0070C0"/>
                </a:solidFill>
              </a:rPr>
              <a:t> la reproduire ou la comparer</a:t>
            </a:r>
          </a:p>
          <a:p>
            <a:pPr lvl="0"/>
            <a:endParaRPr lang="fr-FR" sz="3200" dirty="0">
              <a:solidFill>
                <a:srgbClr val="0070C0"/>
              </a:solidFill>
            </a:endParaRPr>
          </a:p>
          <a:p>
            <a:pPr lvl="0"/>
            <a:r>
              <a:rPr lang="fr-FR" sz="3200" dirty="0" smtClean="0">
                <a:solidFill>
                  <a:srgbClr val="0070C0"/>
                </a:solidFill>
              </a:rPr>
              <a:t>Procédures </a:t>
            </a:r>
            <a:r>
              <a:rPr lang="fr-FR" sz="3200" dirty="0">
                <a:solidFill>
                  <a:srgbClr val="0070C0"/>
                </a:solidFill>
              </a:rPr>
              <a:t>non numériques</a:t>
            </a:r>
          </a:p>
          <a:p>
            <a:pPr lvl="0">
              <a:spcAft>
                <a:spcPts val="680"/>
              </a:spcAft>
            </a:pPr>
            <a:endParaRPr lang="fr-FR" sz="1300" dirty="0">
              <a:solidFill>
                <a:srgbClr val="0070C0"/>
              </a:solidFill>
            </a:endParaRPr>
          </a:p>
          <a:p>
            <a:pPr lvl="0"/>
            <a:r>
              <a:rPr lang="fr-FR" sz="3200" dirty="0" smtClean="0">
                <a:solidFill>
                  <a:srgbClr val="0070C0"/>
                </a:solidFill>
              </a:rPr>
              <a:t>Nécessité </a:t>
            </a:r>
            <a:r>
              <a:rPr lang="fr-FR" sz="3200" dirty="0">
                <a:solidFill>
                  <a:srgbClr val="0070C0"/>
                </a:solidFill>
              </a:rPr>
              <a:t>du nombre en jouant sur les variables temps ou espace pour le rendre nécessaire la codification</a:t>
            </a:r>
          </a:p>
        </p:txBody>
      </p:sp>
      <p:sp>
        <p:nvSpPr>
          <p:cNvPr id="4" name="Forme libre 3"/>
          <p:cNvSpPr/>
          <p:nvPr/>
        </p:nvSpPr>
        <p:spPr>
          <a:xfrm>
            <a:off x="8776576" y="2305680"/>
            <a:ext cx="791998" cy="3333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FF00FF"/>
          </a:solidFill>
          <a:ln w="0" cap="flat">
            <a:solidFill>
              <a:srgbClr val="3465AF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Dans quelles situations de classe?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043" y="3398520"/>
            <a:ext cx="8694539" cy="3410438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Lors des rituels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Lors des jeux mathématiques ou en motricité</a:t>
            </a:r>
          </a:p>
          <a:p>
            <a:r>
              <a:rPr lang="fr-FR" sz="2400" dirty="0">
                <a:solidFill>
                  <a:srgbClr val="0070C0"/>
                </a:solidFill>
              </a:rPr>
              <a:t>L’exemple du jeu de l’ordre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9223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32492"/>
            <a:ext cx="9875520" cy="1200329"/>
          </a:xfrm>
        </p:spPr>
        <p:txBody>
          <a:bodyPr wrap="square">
            <a:spAutoFit/>
          </a:bodyPr>
          <a:lstStyle/>
          <a:p>
            <a:pPr marL="719998" lvl="0"/>
            <a:r>
              <a:rPr lang="fr-FR" sz="4000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1. Les </a:t>
            </a:r>
            <a:r>
              <a:rPr lang="fr-FR" sz="4000" dirty="0">
                <a:solidFill>
                  <a:srgbClr val="0070C0"/>
                </a:solidFill>
                <a:latin typeface="Arial" pitchFamily="18"/>
                <a:cs typeface="Arial" pitchFamily="18"/>
              </a:rPr>
              <a:t>nombres 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pour mémoriser 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</a:rPr>
              <a:t>la </a:t>
            </a:r>
            <a:r>
              <a:rPr lang="fr-FR" sz="4000" u="sng" dirty="0">
                <a:solidFill>
                  <a:srgbClr val="0070C0"/>
                </a:solidFill>
                <a:latin typeface="Arial" pitchFamily="18"/>
              </a:rPr>
              <a:t>quantité</a:t>
            </a:r>
            <a:r>
              <a:rPr lang="fr-FR" sz="4000" dirty="0">
                <a:solidFill>
                  <a:srgbClr val="0070C0"/>
                </a:solidFill>
                <a:latin typeface="Arial" pitchFamily="18"/>
              </a:rPr>
              <a:t> et 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</a:rPr>
              <a:t>la </a:t>
            </a:r>
            <a:r>
              <a:rPr lang="fr-FR" sz="4000" dirty="0">
                <a:solidFill>
                  <a:srgbClr val="0070C0"/>
                </a:solidFill>
                <a:latin typeface="Arial" pitchFamily="18"/>
              </a:rPr>
              <a:t>position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2087563"/>
            <a:ext cx="8639175" cy="5184775"/>
          </a:xfrm>
        </p:spPr>
        <p:txBody>
          <a:bodyPr/>
          <a:lstStyle/>
          <a:p>
            <a:pPr lvl="0"/>
            <a:r>
              <a:rPr lang="fr-FR" sz="3200" dirty="0">
                <a:solidFill>
                  <a:srgbClr val="0070C0"/>
                </a:solidFill>
              </a:rPr>
              <a:t>Le jeu de l'oie aide à la mémoire de position</a:t>
            </a:r>
          </a:p>
          <a:p>
            <a:pPr lvl="0"/>
            <a:endParaRPr lang="fr-FR" sz="3200" dirty="0">
              <a:solidFill>
                <a:srgbClr val="0070C0"/>
              </a:solidFill>
            </a:endParaRPr>
          </a:p>
          <a:p>
            <a:pPr lvl="0"/>
            <a:endParaRPr lang="fr-FR" sz="32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rgbClr val="0070C0"/>
              </a:solidFill>
            </a:endParaRPr>
          </a:p>
          <a:p>
            <a:pPr lvl="0"/>
            <a:r>
              <a:rPr lang="fr-FR" sz="3200" dirty="0">
                <a:solidFill>
                  <a:srgbClr val="0070C0"/>
                </a:solidFill>
              </a:rPr>
              <a:t>Enlever les nombres pour créer le besoin de numéroter</a:t>
            </a:r>
          </a:p>
          <a:p>
            <a:pPr lvl="0"/>
            <a:endParaRPr lang="fr-FR" sz="3200" dirty="0">
              <a:solidFill>
                <a:srgbClr val="0070C0"/>
              </a:solidFill>
            </a:endParaRPr>
          </a:p>
          <a:p>
            <a:pPr lvl="0"/>
            <a:r>
              <a:rPr lang="fr-FR" sz="3200" dirty="0">
                <a:solidFill>
                  <a:srgbClr val="0070C0"/>
                </a:solidFill>
                <a:ea typeface="Liberation Sans" pitchFamily="34"/>
                <a:cs typeface="Liberation Sans" pitchFamily="34"/>
              </a:rPr>
              <a:t>Ne laisser que les numéros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56004" y="2637723"/>
            <a:ext cx="2618640" cy="1655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3998" y="2736003"/>
            <a:ext cx="5255998" cy="935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32492"/>
            <a:ext cx="9753600" cy="1200329"/>
          </a:xfrm>
        </p:spPr>
        <p:txBody>
          <a:bodyPr wrap="square">
            <a:spAutoFit/>
          </a:bodyPr>
          <a:lstStyle/>
          <a:p>
            <a:pPr marL="719998" lvl="0"/>
            <a:r>
              <a:rPr lang="fr-FR" sz="4000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1. Les nombres pour mémoriser 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</a:rPr>
              <a:t>la </a:t>
            </a:r>
            <a:r>
              <a:rPr lang="fr-FR" sz="4000" u="sng" dirty="0" smtClean="0">
                <a:solidFill>
                  <a:srgbClr val="0070C0"/>
                </a:solidFill>
                <a:latin typeface="Arial" pitchFamily="18"/>
              </a:rPr>
              <a:t>quantité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</a:rPr>
              <a:t> et la position</a:t>
            </a:r>
            <a:endParaRPr lang="fr-FR" sz="4000" dirty="0">
              <a:latin typeface="Arial" pitchFamily="18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2026921"/>
            <a:ext cx="9403080" cy="5245418"/>
          </a:xfrm>
        </p:spPr>
        <p:txBody>
          <a:bodyPr/>
          <a:lstStyle/>
          <a:p>
            <a:pPr lvl="0"/>
            <a:r>
              <a:rPr lang="fr-FR" sz="3200" dirty="0">
                <a:solidFill>
                  <a:srgbClr val="0070C0"/>
                </a:solidFill>
              </a:rPr>
              <a:t>Deux situations :</a:t>
            </a:r>
          </a:p>
          <a:p>
            <a:pPr lvl="0"/>
            <a:endParaRPr lang="fr-FR" sz="3200" dirty="0">
              <a:solidFill>
                <a:srgbClr val="0070C0"/>
              </a:solidFill>
            </a:endParaRPr>
          </a:p>
          <a:p>
            <a:pPr lvl="0"/>
            <a:r>
              <a:rPr lang="fr-FR" sz="3200" dirty="0">
                <a:solidFill>
                  <a:srgbClr val="0070C0"/>
                </a:solidFill>
              </a:rPr>
              <a:t>Les œufs dans la boîte</a:t>
            </a:r>
          </a:p>
          <a:p>
            <a:pPr lvl="0"/>
            <a:endParaRPr lang="fr-FR" sz="3200" dirty="0" smtClean="0">
              <a:solidFill>
                <a:srgbClr val="0070C0"/>
              </a:solidFill>
            </a:endParaRPr>
          </a:p>
          <a:p>
            <a:pPr lvl="0"/>
            <a:endParaRPr lang="fr-FR" sz="3200" dirty="0">
              <a:solidFill>
                <a:srgbClr val="0070C0"/>
              </a:solidFill>
            </a:endParaRPr>
          </a:p>
          <a:p>
            <a:pPr lvl="0"/>
            <a:endParaRPr lang="fr-FR" sz="32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rgbClr val="0070C0"/>
              </a:solidFill>
            </a:endParaRPr>
          </a:p>
          <a:p>
            <a:pPr lvl="0"/>
            <a:r>
              <a:rPr lang="fr-FR" sz="3200" dirty="0">
                <a:solidFill>
                  <a:srgbClr val="0070C0"/>
                </a:solidFill>
              </a:rPr>
              <a:t>La photo cachée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76800" y="2438063"/>
            <a:ext cx="3387239" cy="24674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34117" y="5255998"/>
            <a:ext cx="4205883" cy="15371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609491"/>
            <a:ext cx="9662160" cy="646331"/>
          </a:xfrm>
        </p:spPr>
        <p:txBody>
          <a:bodyPr wrap="square">
            <a:spAutoFit/>
          </a:bodyPr>
          <a:lstStyle/>
          <a:p>
            <a:pPr marL="719998" lvl="0"/>
            <a:r>
              <a:rPr lang="fr-FR" sz="4000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2. Les </a:t>
            </a:r>
            <a:r>
              <a:rPr lang="fr-FR" sz="4000" dirty="0">
                <a:solidFill>
                  <a:srgbClr val="0070C0"/>
                </a:solidFill>
                <a:latin typeface="Arial" pitchFamily="18"/>
                <a:cs typeface="Arial" pitchFamily="18"/>
              </a:rPr>
              <a:t>nombres pour </a:t>
            </a:r>
            <a:r>
              <a:rPr lang="fr-FR" sz="4000" u="sng" dirty="0">
                <a:solidFill>
                  <a:srgbClr val="0070C0"/>
                </a:solidFill>
                <a:latin typeface="Arial" pitchFamily="18"/>
                <a:cs typeface="Arial" pitchFamily="18"/>
              </a:rPr>
              <a:t>comparer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2016125"/>
            <a:ext cx="8869363" cy="4895850"/>
          </a:xfrm>
        </p:spPr>
        <p:txBody>
          <a:bodyPr/>
          <a:lstStyle/>
          <a:p>
            <a:pPr marL="0" lvl="0" indent="0" algn="l">
              <a:buNone/>
            </a:pPr>
            <a:r>
              <a:rPr lang="fr-FR" sz="3600" dirty="0" smtClean="0">
                <a:solidFill>
                  <a:srgbClr val="0070C0"/>
                </a:solidFill>
              </a:rPr>
              <a:t>Des </a:t>
            </a:r>
            <a:r>
              <a:rPr lang="fr-FR" sz="3600" dirty="0">
                <a:solidFill>
                  <a:srgbClr val="0070C0"/>
                </a:solidFill>
              </a:rPr>
              <a:t>procédures évolutives :</a:t>
            </a:r>
          </a:p>
          <a:p>
            <a:pPr marL="0" lv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     </a:t>
            </a:r>
            <a:r>
              <a:rPr lang="fr-FR" sz="3600" dirty="0" smtClean="0">
                <a:solidFill>
                  <a:srgbClr val="0070C0"/>
                </a:solidFill>
              </a:rPr>
              <a:t>perception </a:t>
            </a:r>
            <a:r>
              <a:rPr lang="fr-FR" sz="3600" dirty="0">
                <a:solidFill>
                  <a:srgbClr val="0070C0"/>
                </a:solidFill>
              </a:rPr>
              <a:t>immédiate</a:t>
            </a:r>
          </a:p>
          <a:p>
            <a:pPr marL="0" lv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     </a:t>
            </a:r>
            <a:r>
              <a:rPr lang="fr-FR" sz="3600" dirty="0" smtClean="0">
                <a:solidFill>
                  <a:srgbClr val="0070C0"/>
                </a:solidFill>
              </a:rPr>
              <a:t>correspondance </a:t>
            </a:r>
            <a:r>
              <a:rPr lang="fr-FR" sz="3600" dirty="0">
                <a:solidFill>
                  <a:srgbClr val="0070C0"/>
                </a:solidFill>
              </a:rPr>
              <a:t>terme à terme</a:t>
            </a:r>
          </a:p>
          <a:p>
            <a:pPr marL="0" lv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     </a:t>
            </a:r>
            <a:r>
              <a:rPr lang="fr-FR" sz="3600" dirty="0" smtClean="0">
                <a:solidFill>
                  <a:srgbClr val="0070C0"/>
                </a:solidFill>
              </a:rPr>
              <a:t>dénombrement</a:t>
            </a:r>
            <a:endParaRPr lang="fr-FR" sz="36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     </a:t>
            </a:r>
            <a:r>
              <a:rPr lang="fr-FR" sz="3600" dirty="0" smtClean="0">
                <a:solidFill>
                  <a:srgbClr val="0070C0"/>
                </a:solidFill>
              </a:rPr>
              <a:t>suite </a:t>
            </a:r>
            <a:r>
              <a:rPr lang="fr-FR" sz="3600" dirty="0">
                <a:solidFill>
                  <a:srgbClr val="0070C0"/>
                </a:solidFill>
              </a:rPr>
              <a:t>numérique</a:t>
            </a:r>
          </a:p>
          <a:p>
            <a:pPr marL="0" lv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     </a:t>
            </a:r>
            <a:r>
              <a:rPr lang="fr-FR" sz="3600" dirty="0" smtClean="0">
                <a:solidFill>
                  <a:srgbClr val="0070C0"/>
                </a:solidFill>
              </a:rPr>
              <a:t>écriture </a:t>
            </a:r>
            <a:r>
              <a:rPr lang="fr-FR" sz="3600" dirty="0">
                <a:solidFill>
                  <a:srgbClr val="0070C0"/>
                </a:solidFill>
              </a:rPr>
              <a:t>chiffrée</a:t>
            </a:r>
          </a:p>
          <a:p>
            <a:pPr lvl="0" algn="l"/>
            <a:endParaRPr lang="fr-FR" sz="3200" dirty="0"/>
          </a:p>
          <a:p>
            <a:pPr lvl="0" algn="l"/>
            <a:endParaRPr lang="fr-FR" sz="3200" dirty="0"/>
          </a:p>
          <a:p>
            <a:pPr lvl="0"/>
            <a:endParaRPr lang="fr-FR" sz="3200" dirty="0"/>
          </a:p>
        </p:txBody>
      </p:sp>
      <p:sp>
        <p:nvSpPr>
          <p:cNvPr id="4" name="Forme libre 3"/>
          <p:cNvSpPr/>
          <p:nvPr/>
        </p:nvSpPr>
        <p:spPr>
          <a:xfrm>
            <a:off x="8070119" y="1845003"/>
            <a:ext cx="1439997" cy="467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FF00FF"/>
          </a:solidFill>
          <a:ln w="0" cap="flat">
            <a:solidFill>
              <a:srgbClr val="3465AF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74322" y="1195559"/>
            <a:ext cx="822237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TPS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496001" y="6668636"/>
            <a:ext cx="657718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GS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609491"/>
            <a:ext cx="9433560" cy="646331"/>
          </a:xfrm>
        </p:spPr>
        <p:txBody>
          <a:bodyPr wrap="square">
            <a:spAutoFit/>
          </a:bodyPr>
          <a:lstStyle/>
          <a:p>
            <a:pPr marL="719998" lvl="0"/>
            <a:r>
              <a:rPr lang="fr-FR" sz="4000" dirty="0">
                <a:solidFill>
                  <a:srgbClr val="0070C0"/>
                </a:solidFill>
                <a:latin typeface="Arial" pitchFamily="18"/>
                <a:cs typeface="Arial" pitchFamily="18"/>
              </a:rPr>
              <a:t>2. Les nombres pour </a:t>
            </a:r>
            <a:r>
              <a:rPr lang="fr-FR" sz="4000" u="sng" dirty="0">
                <a:solidFill>
                  <a:srgbClr val="0070C0"/>
                </a:solidFill>
                <a:latin typeface="Arial" pitchFamily="18"/>
                <a:cs typeface="Arial" pitchFamily="18"/>
              </a:rPr>
              <a:t>comparer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2011680"/>
            <a:ext cx="8869363" cy="4036695"/>
          </a:xfrm>
        </p:spPr>
        <p:txBody>
          <a:bodyPr/>
          <a:lstStyle/>
          <a:p>
            <a:pPr lvl="0" algn="l"/>
            <a:r>
              <a:rPr lang="fr-FR" sz="3200" dirty="0">
                <a:solidFill>
                  <a:srgbClr val="0070C0"/>
                </a:solidFill>
              </a:rPr>
              <a:t>Comparer en se basant sur la perception </a:t>
            </a:r>
            <a:r>
              <a:rPr lang="fr-FR" sz="3200" dirty="0" smtClean="0">
                <a:solidFill>
                  <a:srgbClr val="0070C0"/>
                </a:solidFill>
              </a:rPr>
              <a:t>sensorielle</a:t>
            </a:r>
          </a:p>
          <a:p>
            <a:pPr lvl="0" algn="l"/>
            <a:endParaRPr lang="fr-FR" sz="3200" dirty="0">
              <a:solidFill>
                <a:srgbClr val="0070C0"/>
              </a:solidFill>
            </a:endParaRPr>
          </a:p>
          <a:p>
            <a:pPr lvl="0" algn="l"/>
            <a:r>
              <a:rPr lang="fr-FR" sz="3200" dirty="0">
                <a:solidFill>
                  <a:srgbClr val="0070C0"/>
                </a:solidFill>
              </a:rPr>
              <a:t>Passer à la correspondance terme à </a:t>
            </a:r>
            <a:r>
              <a:rPr lang="fr-FR" sz="3200" dirty="0" smtClean="0">
                <a:solidFill>
                  <a:srgbClr val="0070C0"/>
                </a:solidFill>
              </a:rPr>
              <a:t>terme</a:t>
            </a:r>
          </a:p>
          <a:p>
            <a:pPr marL="0" lvl="0" indent="0" algn="l">
              <a:buNone/>
            </a:pPr>
            <a:endParaRPr lang="fr-FR" sz="3200" dirty="0">
              <a:solidFill>
                <a:srgbClr val="0070C0"/>
              </a:solidFill>
            </a:endParaRPr>
          </a:p>
          <a:p>
            <a:pPr lvl="0" algn="l"/>
            <a:r>
              <a:rPr lang="fr-FR" sz="3200" dirty="0">
                <a:solidFill>
                  <a:srgbClr val="0070C0"/>
                </a:solidFill>
              </a:rPr>
              <a:t>Arriver au nombre en variant le lieu et de la quantité</a:t>
            </a:r>
          </a:p>
          <a:p>
            <a:pPr lvl="0" algn="l"/>
            <a:endParaRPr lang="fr-FR" sz="3200" dirty="0"/>
          </a:p>
          <a:p>
            <a:pPr lvl="0" algn="l"/>
            <a:endParaRPr lang="fr-FR" sz="3200" dirty="0"/>
          </a:p>
          <a:p>
            <a:pPr lvl="0"/>
            <a:endParaRPr lang="fr-FR" sz="3200" dirty="0"/>
          </a:p>
        </p:txBody>
      </p:sp>
      <p:sp>
        <p:nvSpPr>
          <p:cNvPr id="4" name="Forme libre 3"/>
          <p:cNvSpPr/>
          <p:nvPr/>
        </p:nvSpPr>
        <p:spPr>
          <a:xfrm>
            <a:off x="8712000" y="2011680"/>
            <a:ext cx="1079997" cy="3604326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FF00FF"/>
          </a:solidFill>
          <a:ln w="0" cap="flat">
            <a:solidFill>
              <a:srgbClr val="3465AF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Dans quelles situations de classe?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043" y="3398520"/>
            <a:ext cx="8694539" cy="3410438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Lors des jeux en motricité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Lors de situations de recherche en sciences: mesure de croissance du vivant…</a:t>
            </a:r>
          </a:p>
          <a:p>
            <a:r>
              <a:rPr lang="fr-FR" sz="2400" dirty="0">
                <a:solidFill>
                  <a:srgbClr val="0070C0"/>
                </a:solidFill>
              </a:rPr>
              <a:t>Les jeux du domino et </a:t>
            </a:r>
            <a:r>
              <a:rPr lang="fr-FR" sz="2400" dirty="0" err="1">
                <a:solidFill>
                  <a:srgbClr val="0070C0"/>
                </a:solidFill>
              </a:rPr>
              <a:t>mémory</a:t>
            </a:r>
            <a:endParaRPr lang="fr-FR" sz="2400" dirty="0">
              <a:solidFill>
                <a:srgbClr val="0070C0"/>
              </a:solidFill>
            </a:endParaRPr>
          </a:p>
          <a:p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42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443" y="670560"/>
            <a:ext cx="8694539" cy="4556759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>
                <a:solidFill>
                  <a:srgbClr val="0070C0"/>
                </a:solidFill>
              </a:rPr>
              <a:t>Le lien avec le programme de 2015</a:t>
            </a:r>
            <a:br>
              <a:rPr lang="fr-FR" sz="6000" b="1" dirty="0" smtClean="0">
                <a:solidFill>
                  <a:srgbClr val="0070C0"/>
                </a:solidFill>
              </a:rPr>
            </a:br>
            <a:r>
              <a:rPr lang="fr-FR" sz="6000" b="1" dirty="0" smtClean="0">
                <a:solidFill>
                  <a:srgbClr val="0070C0"/>
                </a:solidFill>
              </a:rPr>
              <a:t/>
            </a:r>
            <a:br>
              <a:rPr lang="fr-FR" sz="6000" b="1" dirty="0" smtClean="0">
                <a:solidFill>
                  <a:srgbClr val="0070C0"/>
                </a:solidFill>
              </a:rPr>
            </a:br>
            <a:r>
              <a:rPr lang="fr-FR" sz="6000" b="1" dirty="0" smtClean="0">
                <a:solidFill>
                  <a:srgbClr val="0070C0"/>
                </a:solidFill>
              </a:rPr>
              <a:t>E. </a:t>
            </a:r>
            <a:r>
              <a:rPr lang="fr-FR" sz="6000" b="1" dirty="0" err="1" smtClean="0">
                <a:solidFill>
                  <a:srgbClr val="0070C0"/>
                </a:solidFill>
              </a:rPr>
              <a:t>Gonsolin</a:t>
            </a:r>
            <a:r>
              <a:rPr lang="fr-FR" sz="6000" b="1" dirty="0" smtClean="0">
                <a:solidFill>
                  <a:srgbClr val="0070C0"/>
                </a:solidFill>
              </a:rPr>
              <a:t/>
            </a:r>
            <a:br>
              <a:rPr lang="fr-FR" sz="6000" b="1" dirty="0" smtClean="0">
                <a:solidFill>
                  <a:srgbClr val="0070C0"/>
                </a:solidFill>
              </a:rPr>
            </a:br>
            <a:r>
              <a:rPr lang="fr-FR" sz="6000" b="1" dirty="0">
                <a:solidFill>
                  <a:srgbClr val="0070C0"/>
                </a:solidFill>
              </a:rPr>
              <a:t/>
            </a:r>
            <a:br>
              <a:rPr lang="fr-FR" sz="6000" b="1" dirty="0">
                <a:solidFill>
                  <a:srgbClr val="0070C0"/>
                </a:solidFill>
              </a:rPr>
            </a:br>
            <a:endParaRPr lang="fr-FR" sz="6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0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609491"/>
            <a:ext cx="10030327" cy="646331"/>
          </a:xfrm>
        </p:spPr>
        <p:txBody>
          <a:bodyPr wrap="square">
            <a:spAutoFit/>
          </a:bodyPr>
          <a:lstStyle/>
          <a:p>
            <a:pPr marL="719998" lvl="0"/>
            <a:r>
              <a:rPr lang="fr-FR" sz="4000" dirty="0">
                <a:solidFill>
                  <a:srgbClr val="0070C0"/>
                </a:solidFill>
                <a:latin typeface="Arial" pitchFamily="18"/>
                <a:cs typeface="Arial" pitchFamily="18"/>
              </a:rPr>
              <a:t>2</a:t>
            </a:r>
            <a:r>
              <a:rPr lang="fr-FR" sz="4000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. Les </a:t>
            </a:r>
            <a:r>
              <a:rPr lang="fr-FR" sz="4000" dirty="0">
                <a:solidFill>
                  <a:srgbClr val="0070C0"/>
                </a:solidFill>
                <a:latin typeface="Arial" pitchFamily="18"/>
                <a:cs typeface="Arial" pitchFamily="18"/>
              </a:rPr>
              <a:t>nombres pour </a:t>
            </a:r>
            <a:r>
              <a:rPr lang="fr-FR" sz="4000" u="sng" dirty="0">
                <a:solidFill>
                  <a:srgbClr val="0070C0"/>
                </a:solidFill>
                <a:latin typeface="Arial" pitchFamily="18"/>
                <a:cs typeface="Arial" pitchFamily="18"/>
              </a:rPr>
              <a:t>comparer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2016125"/>
            <a:ext cx="8928100" cy="5111750"/>
          </a:xfrm>
        </p:spPr>
        <p:txBody>
          <a:bodyPr>
            <a:normAutofit/>
          </a:bodyPr>
          <a:lstStyle/>
          <a:p>
            <a:pPr lvl="0" algn="l"/>
            <a:r>
              <a:rPr lang="fr-FR" sz="3200" b="1" dirty="0">
                <a:solidFill>
                  <a:srgbClr val="0070C0"/>
                </a:solidFill>
              </a:rPr>
              <a:t>Lien entre ordinalité et cardinalité :</a:t>
            </a:r>
          </a:p>
          <a:p>
            <a:pPr marL="378013" lvl="1" indent="0">
              <a:buNone/>
            </a:pPr>
            <a:r>
              <a:rPr lang="fr-FR" sz="2869" dirty="0" smtClean="0">
                <a:solidFill>
                  <a:srgbClr val="0070C0"/>
                </a:solidFill>
              </a:rPr>
              <a:t>Manipuler</a:t>
            </a:r>
            <a:endParaRPr lang="fr-FR" sz="2869" dirty="0">
              <a:solidFill>
                <a:srgbClr val="0070C0"/>
              </a:solidFill>
            </a:endParaRPr>
          </a:p>
          <a:p>
            <a:pPr marL="378013" lvl="1" indent="0">
              <a:buNone/>
            </a:pPr>
            <a:r>
              <a:rPr lang="fr-FR" sz="2869" dirty="0" smtClean="0">
                <a:solidFill>
                  <a:srgbClr val="0070C0"/>
                </a:solidFill>
              </a:rPr>
              <a:t>Utiliser </a:t>
            </a:r>
            <a:r>
              <a:rPr lang="fr-FR" sz="2869" dirty="0">
                <a:solidFill>
                  <a:srgbClr val="0070C0"/>
                </a:solidFill>
              </a:rPr>
              <a:t>la suite numérique orale et écrite</a:t>
            </a:r>
          </a:p>
          <a:p>
            <a:pPr lvl="0" algn="l"/>
            <a:endParaRPr lang="fr-FR" sz="32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Le </a:t>
            </a:r>
            <a:r>
              <a:rPr lang="fr-FR" sz="3200" b="1" dirty="0">
                <a:solidFill>
                  <a:srgbClr val="0070C0"/>
                </a:solidFill>
              </a:rPr>
              <a:t>jeu de l'oie</a:t>
            </a:r>
            <a:r>
              <a:rPr lang="fr-FR" sz="3200" dirty="0">
                <a:solidFill>
                  <a:srgbClr val="0070C0"/>
                </a:solidFill>
              </a:rPr>
              <a:t> : lien </a:t>
            </a:r>
            <a:r>
              <a:rPr lang="fr-FR" sz="3200" dirty="0">
                <a:solidFill>
                  <a:srgbClr val="0070C0"/>
                </a:solidFill>
                <a:ea typeface="Liberation Sans" pitchFamily="34"/>
                <a:cs typeface="Liberation Sans" pitchFamily="34"/>
              </a:rPr>
              <a:t>cardinalité et ordinalité</a:t>
            </a:r>
          </a:p>
          <a:p>
            <a:pPr marL="0" lvl="0" indent="0" algn="l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	suivant </a:t>
            </a:r>
            <a:r>
              <a:rPr lang="fr-FR" sz="3200" dirty="0">
                <a:solidFill>
                  <a:srgbClr val="0070C0"/>
                </a:solidFill>
              </a:rPr>
              <a:t>et précédent</a:t>
            </a:r>
          </a:p>
          <a:p>
            <a:pPr marL="0" lvl="0" indent="0" algn="l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	verbalisation </a:t>
            </a:r>
            <a:r>
              <a:rPr lang="fr-FR" sz="3200" dirty="0">
                <a:solidFill>
                  <a:srgbClr val="0070C0"/>
                </a:solidFill>
              </a:rPr>
              <a:t>de l'enseignant</a:t>
            </a:r>
          </a:p>
          <a:p>
            <a:pPr lvl="0" algn="l"/>
            <a:endParaRPr lang="fr-FR" sz="3200" dirty="0">
              <a:solidFill>
                <a:srgbClr val="0070C0"/>
              </a:solidFill>
            </a:endParaRPr>
          </a:p>
          <a:p>
            <a:pPr marL="0" lvl="0" indent="0" algn="l">
              <a:buNone/>
            </a:pPr>
            <a:r>
              <a:rPr lang="fr-FR" sz="3200" u="sng" dirty="0">
                <a:solidFill>
                  <a:srgbClr val="0070C0"/>
                </a:solidFill>
              </a:rPr>
              <a:t>Autres jeux</a:t>
            </a:r>
            <a:r>
              <a:rPr lang="fr-FR" sz="3200" dirty="0">
                <a:solidFill>
                  <a:srgbClr val="0070C0"/>
                </a:solidFill>
              </a:rPr>
              <a:t> : le Petit Poucet / La chasse au trésor</a:t>
            </a:r>
          </a:p>
          <a:p>
            <a:pPr lvl="0" algn="l"/>
            <a:endParaRPr lang="fr-FR" sz="3200" dirty="0"/>
          </a:p>
          <a:p>
            <a:pPr lvl="0" algn="l"/>
            <a:endParaRPr lang="fr-FR" sz="3200" dirty="0"/>
          </a:p>
          <a:p>
            <a:pPr lvl="0"/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54323" y="2030041"/>
            <a:ext cx="2376004" cy="424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609491"/>
            <a:ext cx="9525000" cy="646331"/>
          </a:xfrm>
        </p:spPr>
        <p:txBody>
          <a:bodyPr wrap="square">
            <a:spAutoFit/>
          </a:bodyPr>
          <a:lstStyle/>
          <a:p>
            <a:pPr marL="719998" lvl="0"/>
            <a:r>
              <a:rPr lang="fr-FR" sz="4000" dirty="0">
                <a:solidFill>
                  <a:srgbClr val="0070C0"/>
                </a:solidFill>
                <a:latin typeface="Arial" pitchFamily="18"/>
                <a:cs typeface="Arial" pitchFamily="18"/>
              </a:rPr>
              <a:t>3. Les nombres pour </a:t>
            </a:r>
            <a:r>
              <a:rPr lang="fr-FR" sz="4000" u="sng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anticiper</a:t>
            </a:r>
            <a:endParaRPr lang="fr-FR" sz="4000" u="sng" dirty="0">
              <a:solidFill>
                <a:srgbClr val="0070C0"/>
              </a:solidFill>
              <a:latin typeface="Arial" pitchFamily="18"/>
              <a:cs typeface="Arial" pitchFamily="18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917700"/>
            <a:ext cx="8928100" cy="511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70C0"/>
                </a:solidFill>
              </a:rPr>
              <a:t>Pour donner du sens au nombre</a:t>
            </a:r>
          </a:p>
          <a:p>
            <a:pPr marL="378013" lvl="1" indent="0">
              <a:buNone/>
            </a:pPr>
            <a:r>
              <a:rPr lang="fr-FR" sz="2869" dirty="0">
                <a:solidFill>
                  <a:srgbClr val="0070C0"/>
                </a:solidFill>
              </a:rPr>
              <a:t>R</a:t>
            </a:r>
            <a:r>
              <a:rPr lang="fr-FR" sz="2869" dirty="0" smtClean="0">
                <a:solidFill>
                  <a:srgbClr val="0070C0"/>
                </a:solidFill>
              </a:rPr>
              <a:t>ésoudre </a:t>
            </a:r>
            <a:r>
              <a:rPr lang="fr-FR" sz="2869" dirty="0">
                <a:solidFill>
                  <a:srgbClr val="0070C0"/>
                </a:solidFill>
              </a:rPr>
              <a:t>les situations</a:t>
            </a:r>
          </a:p>
          <a:p>
            <a:pPr marL="378013" lvl="1" indent="0">
              <a:buNone/>
            </a:pPr>
            <a:r>
              <a:rPr lang="fr-FR" sz="2869" dirty="0" smtClean="0">
                <a:solidFill>
                  <a:srgbClr val="0070C0"/>
                </a:solidFill>
              </a:rPr>
              <a:t>Contrôler les </a:t>
            </a:r>
            <a:r>
              <a:rPr lang="fr-FR" sz="2869" dirty="0">
                <a:solidFill>
                  <a:srgbClr val="0070C0"/>
                </a:solidFill>
              </a:rPr>
              <a:t>réponses</a:t>
            </a:r>
          </a:p>
          <a:p>
            <a:pPr marL="378013" lvl="1" indent="0">
              <a:buNone/>
            </a:pPr>
            <a:r>
              <a:rPr lang="fr-FR" sz="2869" dirty="0" smtClean="0">
                <a:solidFill>
                  <a:srgbClr val="0070C0"/>
                </a:solidFill>
              </a:rPr>
              <a:t>Débattre</a:t>
            </a:r>
          </a:p>
          <a:p>
            <a:pPr marL="378013" lvl="1" indent="0">
              <a:buNone/>
            </a:pPr>
            <a:endParaRPr lang="fr-FR" sz="2869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70C0"/>
                </a:solidFill>
              </a:rPr>
              <a:t>Types de problèmes :</a:t>
            </a:r>
          </a:p>
          <a:p>
            <a:pPr marL="378013" lvl="1" indent="0">
              <a:buNone/>
            </a:pPr>
            <a:r>
              <a:rPr lang="fr-FR" sz="2869" dirty="0" smtClean="0">
                <a:solidFill>
                  <a:srgbClr val="0070C0"/>
                </a:solidFill>
              </a:rPr>
              <a:t>Regroupement </a:t>
            </a:r>
            <a:r>
              <a:rPr lang="fr-FR" sz="2869" dirty="0">
                <a:solidFill>
                  <a:srgbClr val="0070C0"/>
                </a:solidFill>
              </a:rPr>
              <a:t>de collections</a:t>
            </a:r>
          </a:p>
          <a:p>
            <a:pPr marL="378013" lvl="1" indent="0">
              <a:buNone/>
            </a:pPr>
            <a:r>
              <a:rPr lang="fr-FR" sz="2869" dirty="0" smtClean="0">
                <a:solidFill>
                  <a:srgbClr val="0070C0"/>
                </a:solidFill>
              </a:rPr>
              <a:t>Partage </a:t>
            </a:r>
            <a:r>
              <a:rPr lang="fr-FR" sz="2869" dirty="0">
                <a:solidFill>
                  <a:srgbClr val="0070C0"/>
                </a:solidFill>
              </a:rPr>
              <a:t>et distribution</a:t>
            </a:r>
          </a:p>
          <a:p>
            <a:pPr marL="378013" lvl="1" indent="0">
              <a:buNone/>
            </a:pPr>
            <a:r>
              <a:rPr lang="fr-FR" sz="2869" dirty="0" smtClean="0">
                <a:solidFill>
                  <a:srgbClr val="0070C0"/>
                </a:solidFill>
              </a:rPr>
              <a:t>Déplacement </a:t>
            </a:r>
            <a:r>
              <a:rPr lang="fr-FR" sz="2869" dirty="0">
                <a:solidFill>
                  <a:srgbClr val="0070C0"/>
                </a:solidFill>
              </a:rPr>
              <a:t>sur une piste</a:t>
            </a:r>
          </a:p>
          <a:p>
            <a:pPr lvl="0" algn="l"/>
            <a:endParaRPr lang="fr-FR" sz="3200" dirty="0"/>
          </a:p>
          <a:p>
            <a:pPr lvl="0" algn="l"/>
            <a:endParaRPr lang="fr-FR" sz="3200" dirty="0"/>
          </a:p>
          <a:p>
            <a:pPr lvl="0" algn="l"/>
            <a:endParaRPr lang="fr-FR" sz="3200" dirty="0"/>
          </a:p>
          <a:p>
            <a:pPr lvl="0"/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Dans quelles situations de classe?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043" y="3398520"/>
            <a:ext cx="8694539" cy="3410438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Pour fabriquer des objets, des montages, pour faire des listes…</a:t>
            </a:r>
          </a:p>
          <a:p>
            <a:r>
              <a:rPr lang="fr-FR" sz="2400" dirty="0">
                <a:solidFill>
                  <a:srgbClr val="0070C0"/>
                </a:solidFill>
              </a:rPr>
              <a:t>Le jeu des coccinelles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963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609491"/>
            <a:ext cx="8820443" cy="646331"/>
          </a:xfrm>
        </p:spPr>
        <p:txBody>
          <a:bodyPr wrap="square">
            <a:spAutoFit/>
          </a:bodyPr>
          <a:lstStyle/>
          <a:p>
            <a:pPr marL="719998" lvl="0"/>
            <a:r>
              <a:rPr lang="fr-FR" sz="4000" dirty="0">
                <a:solidFill>
                  <a:srgbClr val="0070C0"/>
                </a:solidFill>
                <a:latin typeface="Arial" pitchFamily="18"/>
                <a:cs typeface="Arial" pitchFamily="18"/>
              </a:rPr>
              <a:t>3. Les nombres pour </a:t>
            </a:r>
            <a:r>
              <a:rPr lang="fr-FR" sz="4000" u="sng" dirty="0" smtClean="0">
                <a:solidFill>
                  <a:srgbClr val="0070C0"/>
                </a:solidFill>
                <a:latin typeface="Arial" pitchFamily="18"/>
                <a:cs typeface="Arial" pitchFamily="18"/>
              </a:rPr>
              <a:t>anticiper</a:t>
            </a:r>
            <a:endParaRPr lang="fr-FR" sz="4000" u="sng" dirty="0">
              <a:solidFill>
                <a:srgbClr val="0070C0"/>
              </a:solidFill>
              <a:latin typeface="Arial" pitchFamily="18"/>
              <a:cs typeface="Arial" pitchFamily="18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917700"/>
            <a:ext cx="8928100" cy="4994275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 Les </a:t>
            </a:r>
            <a:r>
              <a:rPr lang="fr-FR" sz="3200" dirty="0">
                <a:solidFill>
                  <a:srgbClr val="0070C0"/>
                </a:solidFill>
              </a:rPr>
              <a:t>trésors (r</a:t>
            </a:r>
            <a:r>
              <a:rPr lang="fr-FR" sz="3200" dirty="0">
                <a:solidFill>
                  <a:srgbClr val="0070C0"/>
                </a:solidFill>
                <a:ea typeface="Liberation Sans" pitchFamily="34"/>
                <a:cs typeface="Liberation Sans" pitchFamily="34"/>
              </a:rPr>
              <a:t>egroupement de collections)</a:t>
            </a:r>
          </a:p>
          <a:p>
            <a:pPr marL="0" lvl="0" indent="0" algn="l">
              <a:buNone/>
            </a:pPr>
            <a:endParaRPr lang="fr-FR" sz="3200" dirty="0">
              <a:solidFill>
                <a:srgbClr val="0070C0"/>
              </a:solidFill>
              <a:ea typeface="Liberation Sans" pitchFamily="34"/>
              <a:cs typeface="Liberation Sans" pitchFamily="34"/>
            </a:endParaRPr>
          </a:p>
          <a:p>
            <a:pPr marL="0" lvl="0" indent="0" algn="l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 Le </a:t>
            </a:r>
            <a:r>
              <a:rPr lang="fr-FR" sz="3200" dirty="0">
                <a:solidFill>
                  <a:srgbClr val="0070C0"/>
                </a:solidFill>
              </a:rPr>
              <a:t>bon bouquet (dénombrement de collections)</a:t>
            </a:r>
          </a:p>
          <a:p>
            <a:pPr marL="0" lvl="0" indent="0" algn="l">
              <a:buNone/>
            </a:pPr>
            <a:endParaRPr lang="fr-FR" sz="3200" dirty="0">
              <a:solidFill>
                <a:srgbClr val="0070C0"/>
              </a:solidFill>
            </a:endParaRPr>
          </a:p>
          <a:p>
            <a:pPr marL="0" lvl="0" indent="0" algn="l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 Les </a:t>
            </a:r>
            <a:r>
              <a:rPr lang="fr-FR" sz="3200" dirty="0">
                <a:solidFill>
                  <a:srgbClr val="0070C0"/>
                </a:solidFill>
              </a:rPr>
              <a:t>images (partage)</a:t>
            </a:r>
          </a:p>
          <a:p>
            <a:pPr marL="0" lvl="0" indent="0" algn="l">
              <a:buNone/>
            </a:pPr>
            <a:endParaRPr lang="fr-FR" sz="3200" dirty="0">
              <a:solidFill>
                <a:srgbClr val="0070C0"/>
              </a:solidFill>
            </a:endParaRPr>
          </a:p>
          <a:p>
            <a:pPr marL="0" lvl="0" indent="0" algn="l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 Les </a:t>
            </a:r>
            <a:r>
              <a:rPr lang="fr-FR" sz="3200" dirty="0">
                <a:solidFill>
                  <a:srgbClr val="0070C0"/>
                </a:solidFill>
              </a:rPr>
              <a:t>pochettes surprises (partage)</a:t>
            </a:r>
          </a:p>
          <a:p>
            <a:pPr lvl="0" algn="l"/>
            <a:endParaRPr lang="fr-FR" sz="3200" dirty="0"/>
          </a:p>
          <a:p>
            <a:pPr lvl="1"/>
            <a:endParaRPr lang="fr-FR" sz="2869" dirty="0"/>
          </a:p>
          <a:p>
            <a:pPr lvl="0" algn="l"/>
            <a:endParaRPr lang="fr-FR" sz="3200" dirty="0"/>
          </a:p>
          <a:p>
            <a:pPr lvl="0" algn="l"/>
            <a:endParaRPr lang="fr-FR" sz="3200" dirty="0"/>
          </a:p>
          <a:p>
            <a:pPr lvl="0"/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48002" y="2304004"/>
            <a:ext cx="2231995" cy="1223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20318" y="4414837"/>
            <a:ext cx="3521875" cy="12999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40" y="2962803"/>
            <a:ext cx="8694539" cy="1461188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>
                <a:solidFill>
                  <a:srgbClr val="0070C0"/>
                </a:solidFill>
              </a:rPr>
              <a:t>LES ESSENTIELS </a:t>
            </a:r>
            <a:endParaRPr lang="fr-FR" sz="6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232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37882" y="703728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Construire la notion de quantité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976282" y="5369858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Acquérir la suite des nombres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0" y="3357282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Désigner avec les nombres: mobiliser des symboles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396317" y="3554505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Dénombrement par comptage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364941" y="703729"/>
            <a:ext cx="3388659" cy="181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Stabiliser la connaissance des petits nombres</a:t>
            </a:r>
            <a:endParaRPr lang="fr-FR" dirty="0"/>
          </a:p>
        </p:txBody>
      </p:sp>
      <p:sp>
        <p:nvSpPr>
          <p:cNvPr id="9" name="Pentagone régulier 8"/>
          <p:cNvSpPr/>
          <p:nvPr/>
        </p:nvSpPr>
        <p:spPr>
          <a:xfrm>
            <a:off x="3420035" y="2151529"/>
            <a:ext cx="2765612" cy="2310652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CONCEPT DE NOMBRE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1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531" y="402483"/>
            <a:ext cx="9202052" cy="1461188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Première variable: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Dans trois types de situations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235" y="2703442"/>
            <a:ext cx="8694539" cy="2926071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Fonctionnelles (répondent à un projet, un besoin précis…) construire un tableau pour les activités/ préparer la table pour trois élèves…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Rituelles ( s’ancrent dans le quotidien </a:t>
            </a:r>
            <a:r>
              <a:rPr lang="fr-FR" dirty="0" err="1" smtClean="0">
                <a:solidFill>
                  <a:srgbClr val="0070C0"/>
                </a:solidFill>
              </a:rPr>
              <a:t>cf</a:t>
            </a:r>
            <a:r>
              <a:rPr lang="fr-FR" dirty="0" smtClean="0">
                <a:solidFill>
                  <a:srgbClr val="0070C0"/>
                </a:solidFill>
              </a:rPr>
              <a:t> vidéo visionnée): absents/présents; date…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Construites (s’ancrent dans manipulation, la recherche… et la trace écrite)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184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Deuxième variable:</a:t>
            </a:r>
            <a:br>
              <a:rPr lang="fr-FR" sz="4000" b="1" dirty="0" smtClean="0">
                <a:solidFill>
                  <a:srgbClr val="0070C0"/>
                </a:solidFill>
              </a:rPr>
            </a:br>
            <a:r>
              <a:rPr lang="fr-FR" sz="4000" b="1" dirty="0" smtClean="0">
                <a:solidFill>
                  <a:srgbClr val="0070C0"/>
                </a:solidFill>
              </a:rPr>
              <a:t>Dans trois types de démarche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8"/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r>
              <a:rPr lang="fr-FR" dirty="0" smtClean="0"/>
              <a:t>PAR ESSAIS ERREURS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PAR INDUCTION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PAR DEDUCTION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2928985"/>
            <a:ext cx="4520503" cy="20045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7" y="5007950"/>
            <a:ext cx="4347184" cy="1989198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Troisième variable: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Deux types de </a:t>
            </a:r>
            <a:r>
              <a:rPr lang="fr-FR" sz="3600" b="1" dirty="0">
                <a:solidFill>
                  <a:srgbClr val="0070C0"/>
                </a:solidFill>
              </a:rPr>
              <a:t>situation de recherche didactiques et adidactiques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2964557" cy="4796544"/>
          </a:xfrm>
        </p:spPr>
        <p:txBody>
          <a:bodyPr/>
          <a:lstStyle/>
          <a:p>
            <a:r>
              <a:rPr lang="fr-FR" dirty="0" smtClean="0"/>
              <a:t>Didactique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didactiques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6917" y="2166425"/>
            <a:ext cx="6073857" cy="402336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550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70C0"/>
                </a:solidFill>
              </a:rPr>
              <a:t>Travailler dans </a:t>
            </a:r>
            <a:r>
              <a:rPr lang="fr-FR" sz="5400" b="1" dirty="0">
                <a:solidFill>
                  <a:srgbClr val="0070C0"/>
                </a:solidFill>
              </a:rPr>
              <a:t>t</a:t>
            </a:r>
            <a:r>
              <a:rPr lang="fr-FR" sz="5400" b="1" dirty="0" smtClean="0">
                <a:solidFill>
                  <a:srgbClr val="0070C0"/>
                </a:solidFill>
              </a:rPr>
              <a:t>rois axes</a:t>
            </a:r>
            <a:endParaRPr lang="fr-FR" sz="5400" b="1" dirty="0">
              <a:solidFill>
                <a:srgbClr val="0070C0"/>
              </a:solidFill>
            </a:endParaRPr>
          </a:p>
        </p:txBody>
      </p:sp>
      <p:sp>
        <p:nvSpPr>
          <p:cNvPr id="2" name="Sous-titre 1"/>
          <p:cNvSpPr txBox="1">
            <a:spLocks noGrp="1"/>
          </p:cNvSpPr>
          <p:nvPr>
            <p:ph idx="1"/>
          </p:nvPr>
        </p:nvSpPr>
        <p:spPr>
          <a:xfrm>
            <a:off x="555883" y="2012414"/>
            <a:ext cx="8694539" cy="4796544"/>
          </a:xfrm>
        </p:spPr>
        <p:txBody>
          <a:bodyPr anchor="ctr">
            <a:normAutofit/>
          </a:bodyPr>
          <a:lstStyle/>
          <a:p>
            <a:pPr lvl="0"/>
            <a:r>
              <a:rPr lang="fr-FR" sz="4400" dirty="0" smtClean="0">
                <a:solidFill>
                  <a:srgbClr val="0070C0"/>
                </a:solidFill>
              </a:rPr>
              <a:t> Les nombres comme </a:t>
            </a:r>
            <a:r>
              <a:rPr lang="fr-FR" sz="4400" u="sng" dirty="0" smtClean="0">
                <a:solidFill>
                  <a:srgbClr val="0070C0"/>
                </a:solidFill>
              </a:rPr>
              <a:t>mémoriser</a:t>
            </a:r>
          </a:p>
          <a:p>
            <a:pPr lvl="0"/>
            <a:r>
              <a:rPr lang="fr-FR" sz="4400" dirty="0" smtClean="0">
                <a:solidFill>
                  <a:srgbClr val="0070C0"/>
                </a:solidFill>
              </a:rPr>
              <a:t> Les nombres pour </a:t>
            </a:r>
            <a:r>
              <a:rPr lang="fr-FR" sz="4400" u="sng" dirty="0" smtClean="0">
                <a:solidFill>
                  <a:srgbClr val="0070C0"/>
                </a:solidFill>
              </a:rPr>
              <a:t>comparer</a:t>
            </a:r>
            <a:r>
              <a:rPr lang="fr-FR" sz="4400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fr-FR" sz="4400" dirty="0" smtClean="0">
                <a:solidFill>
                  <a:srgbClr val="0070C0"/>
                </a:solidFill>
              </a:rPr>
              <a:t> Les nombres pour </a:t>
            </a:r>
            <a:r>
              <a:rPr lang="fr-FR" sz="4400" u="sng" dirty="0" smtClean="0">
                <a:solidFill>
                  <a:srgbClr val="0070C0"/>
                </a:solidFill>
              </a:rPr>
              <a:t>anticiper</a:t>
            </a:r>
            <a:endParaRPr lang="fr-FR" sz="4400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7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85800" y="2329703"/>
            <a:ext cx="8537135" cy="258775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fr-FR" sz="3086" b="1" i="1" dirty="0">
                <a:solidFill>
                  <a:srgbClr val="0070C0"/>
                </a:solidFill>
                <a:latin typeface="Calibri"/>
                <a:ea typeface="WenQuanYi Micro Hei"/>
              </a:rPr>
              <a:t>Découvrir les nombres et leurs utilisations</a:t>
            </a:r>
            <a:r>
              <a:rPr lang="fr-FR" sz="1764" dirty="0">
                <a:solidFill>
                  <a:srgbClr val="800000"/>
                </a:solidFill>
                <a:latin typeface="Calibri"/>
                <a:ea typeface="WenQuanYi Micro Hei"/>
              </a:rPr>
              <a:t>
</a:t>
            </a:r>
            <a:endParaRPr sz="1984" dirty="0">
              <a:solidFill>
                <a:srgbClr val="0070C0"/>
              </a:solidFill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507" y="1142273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endParaRPr sz="1984"/>
          </a:p>
        </p:txBody>
      </p:sp>
      <p:sp>
        <p:nvSpPr>
          <p:cNvPr id="41" name="TextShape 3"/>
          <p:cNvSpPr txBox="1"/>
          <p:nvPr/>
        </p:nvSpPr>
        <p:spPr>
          <a:xfrm>
            <a:off x="1718149" y="563879"/>
            <a:ext cx="7318797" cy="115679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3527" b="1" dirty="0">
                <a:solidFill>
                  <a:srgbClr val="0070C0"/>
                </a:solidFill>
                <a:latin typeface="Calibri"/>
                <a:ea typeface="WenQuanYi Micro Hei"/>
              </a:rPr>
              <a:t>Construire les premiers outils</a:t>
            </a:r>
          </a:p>
          <a:p>
            <a:r>
              <a:rPr lang="fr-FR" sz="3527" b="1" dirty="0">
                <a:solidFill>
                  <a:srgbClr val="0070C0"/>
                </a:solidFill>
                <a:latin typeface="Calibri"/>
                <a:ea typeface="WenQuanYi Micro Hei"/>
              </a:rPr>
              <a:t> pour structurer sa pensée</a:t>
            </a:r>
            <a:endParaRPr sz="3527" dirty="0">
              <a:solidFill>
                <a:srgbClr val="0070C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558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7" y="980660"/>
            <a:ext cx="9145669" cy="589944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4989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143000" y="198148"/>
            <a:ext cx="6985000" cy="1262063"/>
          </a:xfrm>
        </p:spPr>
        <p:txBody>
          <a:bodyPr/>
          <a:lstStyle/>
          <a:p>
            <a:pPr lvl="0"/>
            <a:r>
              <a:rPr lang="fr-FR" dirty="0">
                <a:solidFill>
                  <a:srgbClr val="0070C0"/>
                </a:solidFill>
              </a:rPr>
              <a:t>Ressources : internet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/>
          <a:p>
            <a:pPr lvl="0"/>
            <a:r>
              <a:rPr lang="fr-FR" dirty="0">
                <a:solidFill>
                  <a:srgbClr val="0070C0"/>
                </a:solidFill>
              </a:rPr>
              <a:t>Site pour travailler les obstacles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76796" y="6912004"/>
            <a:ext cx="6127202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http://www.ac-grenoble.fr/ien.st-marcellin/mathechang.html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3760" y="2385002"/>
            <a:ext cx="9431999" cy="45316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50825"/>
            <a:ext cx="7270750" cy="1260475"/>
          </a:xfrm>
        </p:spPr>
        <p:txBody>
          <a:bodyPr/>
          <a:lstStyle/>
          <a:p>
            <a:pPr lvl="0" algn="ctr"/>
            <a:r>
              <a:rPr lang="fr-FR" dirty="0">
                <a:solidFill>
                  <a:srgbClr val="0070C0"/>
                </a:solidFill>
              </a:rPr>
              <a:t>Ressources : livres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/>
          <a:p>
            <a:pPr lvl="0"/>
            <a:r>
              <a:rPr lang="fr-FR" dirty="0">
                <a:solidFill>
                  <a:srgbClr val="0070C0"/>
                </a:solidFill>
              </a:rPr>
              <a:t>Livres pour construire le nombre en cycle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236" y="2448004"/>
            <a:ext cx="1868759" cy="23443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5998" y="3096002"/>
            <a:ext cx="1927079" cy="2231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27996" y="3600001"/>
            <a:ext cx="2015995" cy="2231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863998" y="6153482"/>
            <a:ext cx="1873797" cy="4028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Accès Edition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982678" y="2347923"/>
            <a:ext cx="1943996" cy="2466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607999" y="3384002"/>
            <a:ext cx="1943996" cy="2520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4100763" y="6149157"/>
            <a:ext cx="2811240" cy="4028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J'apprends les Maths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991923" y="2458803"/>
            <a:ext cx="1720077" cy="2221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477560" y="3528002"/>
            <a:ext cx="1655996" cy="2087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8182078" y="4248000"/>
            <a:ext cx="1753919" cy="23364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6349319" y="6628677"/>
            <a:ext cx="3612602" cy="715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17 jeux pour PS, MS et GS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de Lucette Champdavoine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837738" y="2891894"/>
            <a:ext cx="7567920" cy="161987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 sz="3086" dirty="0" smtClean="0">
                <a:solidFill>
                  <a:srgbClr val="0070C0"/>
                </a:solidFill>
              </a:rPr>
              <a:t> </a:t>
            </a:r>
            <a:r>
              <a:rPr lang="fr-FR" sz="3086" dirty="0">
                <a:solidFill>
                  <a:srgbClr val="0070C0"/>
                </a:solidFill>
              </a:rPr>
              <a:t>- </a:t>
            </a:r>
            <a:r>
              <a:rPr lang="fr-FR" sz="3086" dirty="0" smtClean="0">
                <a:solidFill>
                  <a:srgbClr val="0070C0"/>
                </a:solidFill>
              </a:rPr>
              <a:t>exprimer et mémoriser des quantités</a:t>
            </a:r>
            <a:r>
              <a:rPr lang="fr-FR" sz="3086" i="1" dirty="0" smtClean="0">
                <a:solidFill>
                  <a:srgbClr val="0070C0"/>
                </a:solidFill>
              </a:rPr>
              <a:t>(usage cardinal)</a:t>
            </a:r>
            <a:r>
              <a:rPr lang="fr-FR" sz="3086" dirty="0">
                <a:solidFill>
                  <a:srgbClr val="0070C0"/>
                </a:solidFill>
              </a:rPr>
              <a:t>
 - stabiliser la connaissance des petits nombres, 
</a:t>
            </a:r>
            <a:r>
              <a:rPr lang="fr-FR" sz="3086" dirty="0" smtClean="0">
                <a:solidFill>
                  <a:srgbClr val="0070C0"/>
                </a:solidFill>
              </a:rPr>
              <a:t> - </a:t>
            </a:r>
            <a:r>
              <a:rPr lang="fr-FR" sz="3086" dirty="0">
                <a:solidFill>
                  <a:srgbClr val="0070C0"/>
                </a:solidFill>
              </a:rPr>
              <a:t>utiliser le nombre comme mémoire de la </a:t>
            </a:r>
            <a:r>
              <a:rPr lang="fr-FR" sz="3086" dirty="0" smtClean="0">
                <a:solidFill>
                  <a:srgbClr val="0070C0"/>
                </a:solidFill>
              </a:rPr>
              <a:t>position </a:t>
            </a:r>
          </a:p>
          <a:p>
            <a:r>
              <a:rPr lang="fr-FR" sz="3086" i="1" dirty="0" smtClean="0">
                <a:solidFill>
                  <a:srgbClr val="0070C0"/>
                </a:solidFill>
              </a:rPr>
              <a:t>(usage ordinal)</a:t>
            </a:r>
            <a:r>
              <a:rPr lang="fr-FR" sz="1984" i="1" dirty="0" smtClean="0">
                <a:solidFill>
                  <a:srgbClr val="0070C0"/>
                </a:solidFill>
              </a:rPr>
              <a:t>. </a:t>
            </a:r>
            <a:endParaRPr sz="1984" i="1" dirty="0">
              <a:solidFill>
                <a:srgbClr val="0070C0"/>
              </a:solid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44566" y="699787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Dans l’apprentissage du nombre à l’école maternelle, </a:t>
            </a:r>
          </a:p>
          <a:p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il convient de </a:t>
            </a:r>
            <a:r>
              <a:rPr lang="fr-FR" sz="3527" b="1" dirty="0">
                <a:solidFill>
                  <a:srgbClr val="0070C0"/>
                </a:solidFill>
                <a:latin typeface="Calibri"/>
                <a:ea typeface="WenQuanYi Micro Hei"/>
              </a:rPr>
              <a:t>faire construire le nombre pour </a:t>
            </a:r>
            <a:r>
              <a:rPr lang="fr-FR" sz="3086" b="1" dirty="0">
                <a:solidFill>
                  <a:srgbClr val="0070C0"/>
                </a:solidFill>
                <a:latin typeface="Calibri"/>
                <a:ea typeface="WenQuanYi Micro Hei"/>
              </a:rPr>
              <a:t>:</a:t>
            </a:r>
            <a:endParaRPr sz="3086" dirty="0">
              <a:solidFill>
                <a:srgbClr val="0070C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4114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507" y="2340919"/>
            <a:ext cx="7830903" cy="161987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 sz="3527" u="sng" dirty="0">
                <a:solidFill>
                  <a:srgbClr val="0070C0"/>
                </a:solidFill>
                <a:latin typeface="Calibri"/>
                <a:ea typeface="WenQuanYi Micro Hei"/>
              </a:rPr>
              <a:t>Cet apprentissage demande </a:t>
            </a:r>
            <a:r>
              <a:rPr lang="fr-FR" sz="3527" dirty="0">
                <a:solidFill>
                  <a:srgbClr val="0070C0"/>
                </a:solidFill>
                <a:latin typeface="Calibri"/>
                <a:ea typeface="WenQuanYi Micro Hei"/>
              </a:rPr>
              <a:t>:</a:t>
            </a:r>
          </a:p>
          <a:p>
            <a:pPr>
              <a:spcAft>
                <a:spcPts val="1984"/>
              </a:spcAft>
            </a:pPr>
            <a:r>
              <a:rPr lang="fr-FR" sz="3527" dirty="0">
                <a:solidFill>
                  <a:srgbClr val="0070C0"/>
                </a:solidFill>
                <a:latin typeface="Calibri"/>
                <a:ea typeface="WenQuanYi Micro Hei"/>
              </a:rPr>
              <a:t>
</a:t>
            </a:r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- </a:t>
            </a:r>
            <a:r>
              <a:rPr lang="fr-FR" sz="3086" b="1" dirty="0">
                <a:solidFill>
                  <a:srgbClr val="0070C0"/>
                </a:solidFill>
                <a:latin typeface="Calibri"/>
                <a:ea typeface="WenQuanYi Micro Hei"/>
              </a:rPr>
              <a:t>du temps</a:t>
            </a:r>
          </a:p>
          <a:p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- la </a:t>
            </a:r>
            <a:r>
              <a:rPr lang="fr-FR" sz="3086" b="1" dirty="0">
                <a:solidFill>
                  <a:srgbClr val="0070C0"/>
                </a:solidFill>
                <a:latin typeface="Calibri"/>
                <a:ea typeface="WenQuanYi Micro Hei"/>
              </a:rPr>
              <a:t>confrontation à de nombreuses situations</a:t>
            </a:r>
          </a:p>
          <a:p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   impliquant des activités </a:t>
            </a:r>
            <a:r>
              <a:rPr lang="fr-FR" sz="3086" dirty="0" smtClean="0">
                <a:solidFill>
                  <a:srgbClr val="0070C0"/>
                </a:solidFill>
                <a:latin typeface="Calibri"/>
                <a:ea typeface="WenQuanYi Micro Hei"/>
              </a:rPr>
              <a:t>pré-numériques </a:t>
            </a:r>
            <a:r>
              <a:rPr lang="fr-FR" sz="3086" dirty="0">
                <a:solidFill>
                  <a:srgbClr val="0070C0"/>
                </a:solidFill>
                <a:latin typeface="Calibri"/>
                <a:ea typeface="WenQuanYi Micro Hei"/>
              </a:rPr>
              <a:t>puis numériques. </a:t>
            </a:r>
            <a:r>
              <a:rPr lang="fr-FR" sz="3527" dirty="0">
                <a:solidFill>
                  <a:srgbClr val="0070C0"/>
                </a:solidFill>
                <a:latin typeface="Calibri"/>
                <a:ea typeface="WenQuanYi Micro Hei"/>
              </a:rPr>
              <a:t> </a:t>
            </a:r>
            <a:endParaRPr sz="3527" dirty="0">
              <a:solidFill>
                <a:srgbClr val="0070C0"/>
              </a:solidFill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507" y="1768686"/>
            <a:ext cx="8869622" cy="4384215"/>
          </a:xfrm>
          <a:prstGeom prst="rect">
            <a:avLst/>
          </a:prstGeom>
        </p:spPr>
        <p:txBody>
          <a:bodyPr wrap="none" lIns="0" tIns="0" rIns="0" bIns="0"/>
          <a:lstStyle/>
          <a:p>
            <a:endParaRPr sz="1984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Formation_Construction du nombreC1_Annecy Ouest_Mai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939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2275</Words>
  <Application>Microsoft Office PowerPoint</Application>
  <PresentationFormat>Personnalisé</PresentationFormat>
  <Paragraphs>435</Paragraphs>
  <Slides>72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85" baseType="lpstr">
      <vt:lpstr>Microsoft YaHei</vt:lpstr>
      <vt:lpstr>SimSun</vt:lpstr>
      <vt:lpstr>Arial</vt:lpstr>
      <vt:lpstr>Arial Unicode MS</vt:lpstr>
      <vt:lpstr>Calibri</vt:lpstr>
      <vt:lpstr>Calibri Light</vt:lpstr>
      <vt:lpstr>Liberation Sans</vt:lpstr>
      <vt:lpstr>Mangal</vt:lpstr>
      <vt:lpstr>Segoe UI</vt:lpstr>
      <vt:lpstr>Tahoma</vt:lpstr>
      <vt:lpstr>Times New Roman</vt:lpstr>
      <vt:lpstr>WenQuanYi Micro Hei</vt:lpstr>
      <vt:lpstr>Thème Office</vt:lpstr>
      <vt:lpstr>Présentation PowerPoint</vt:lpstr>
      <vt:lpstr>Déroulé</vt:lpstr>
      <vt:lpstr>VOS RETOURS ET IMPRESSIONS</vt:lpstr>
      <vt:lpstr>LES APPORTS DE LA RECHERCHE </vt:lpstr>
      <vt:lpstr>LES APPORTS DE LA RECHERCHE</vt:lpstr>
      <vt:lpstr>Le lien avec le programme de 2015  E. Gonsolin  </vt:lpstr>
      <vt:lpstr>Présentation PowerPoint</vt:lpstr>
      <vt:lpstr>Présentation PowerPoint</vt:lpstr>
      <vt:lpstr>Présentation PowerPoint</vt:lpstr>
      <vt:lpstr>Présentation PowerPoint</vt:lpstr>
      <vt:lpstr>Des vidéos pour comprendre les enjeux de la construction du nombre </vt:lpstr>
      <vt:lpstr>Trois vidéos pour comprendre ce qui peut faire obstacle : </vt:lpstr>
      <vt:lpstr>Les obstacles rencontrés par les élèves</vt:lpstr>
      <vt:lpstr>LES OBSTACLES</vt:lpstr>
      <vt:lpstr>LES OBSTACLES</vt:lpstr>
      <vt:lpstr>Les obstacles à la construction du nombre et les situations pour faire progresser les élèves</vt:lpstr>
      <vt:lpstr>Présentation PowerPoint</vt:lpstr>
      <vt:lpstr>Présentation PowerPoint</vt:lpstr>
      <vt:lpstr>Des activités essentielles pour l’apprentissage du nombre :</vt:lpstr>
      <vt:lpstr>Présentation PowerPoint</vt:lpstr>
      <vt:lpstr>Présentation PowerPoint</vt:lpstr>
      <vt:lpstr>Présentation PowerPoint</vt:lpstr>
      <vt:lpstr>4. Acquérir la suite orale des mots-nombres</vt:lpstr>
      <vt:lpstr>Présentation PowerPoint</vt:lpstr>
      <vt:lpstr>Présentation PowerPoint</vt:lpstr>
      <vt:lpstr>Présentation PowerPoint</vt:lpstr>
      <vt:lpstr>Présentation PowerPoint</vt:lpstr>
      <vt:lpstr>Une école qui organise des modalités spécifiques d’apprentissage </vt:lpstr>
      <vt:lpstr>Apprendre en jouant </vt:lpstr>
      <vt:lpstr>Apprendre en s’exerçant </vt:lpstr>
      <vt:lpstr>UNE CONSTANTE DANS LES SITUATIONS DE CLASSE</vt:lpstr>
      <vt:lpstr>Présentation PowerPoint</vt:lpstr>
      <vt:lpstr>Les 5 principes de Gelman (2004)</vt:lpstr>
      <vt:lpstr>S’outiller et expérimenter pour enseigner efficacement</vt:lpstr>
      <vt:lpstr>Analyse de vidéo</vt:lpstr>
      <vt:lpstr>La construction et l’étude du nombre</vt:lpstr>
      <vt:lpstr>Première variable: Trois types de situations</vt:lpstr>
      <vt:lpstr>Deuxième variable: Trois types de démarche</vt:lpstr>
      <vt:lpstr>Présentation PowerPoint</vt:lpstr>
      <vt:lpstr>Troisième variable: Deux types de situation de recherche didactique et adidactique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Travailler dans trois axes</vt:lpstr>
      <vt:lpstr>Activités à vivre</vt:lpstr>
      <vt:lpstr>Activités à vivre : retour</vt:lpstr>
      <vt:lpstr>Activités à vivre : retour</vt:lpstr>
      <vt:lpstr>Activités à vivre : retour</vt:lpstr>
      <vt:lpstr>1. Les nombres pour mémoriser la quantité et la position</vt:lpstr>
      <vt:lpstr>Dans quelles situations de classe?</vt:lpstr>
      <vt:lpstr>1. Les nombres pour mémoriser la quantité et la position</vt:lpstr>
      <vt:lpstr>1. Les nombres pour mémoriser la quantité et la position</vt:lpstr>
      <vt:lpstr>2. Les nombres pour comparer</vt:lpstr>
      <vt:lpstr>2. Les nombres pour comparer</vt:lpstr>
      <vt:lpstr>Dans quelles situations de classe?</vt:lpstr>
      <vt:lpstr>2. Les nombres pour comparer</vt:lpstr>
      <vt:lpstr>3. Les nombres pour anticiper</vt:lpstr>
      <vt:lpstr>Dans quelles situations de classe?</vt:lpstr>
      <vt:lpstr>3. Les nombres pour anticiper</vt:lpstr>
      <vt:lpstr>LES ESSENTIELS </vt:lpstr>
      <vt:lpstr>Présentation PowerPoint</vt:lpstr>
      <vt:lpstr>Première variable: Dans trois types de situations</vt:lpstr>
      <vt:lpstr>Deuxième variable: Dans trois types de démarche</vt:lpstr>
      <vt:lpstr>Troisième variable: Deux types de situation de recherche didactiques et adidactiques</vt:lpstr>
      <vt:lpstr>Travailler dans trois axes</vt:lpstr>
      <vt:lpstr>Présentation PowerPoint</vt:lpstr>
      <vt:lpstr>Ressources : internet</vt:lpstr>
      <vt:lpstr>Ressources : livres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sbianco</dc:creator>
  <cp:lastModifiedBy>Académie de Grenoble</cp:lastModifiedBy>
  <cp:revision>157</cp:revision>
  <cp:lastPrinted>2019-05-17T14:00:36Z</cp:lastPrinted>
  <dcterms:created xsi:type="dcterms:W3CDTF">2014-09-18T08:55:03Z</dcterms:created>
  <dcterms:modified xsi:type="dcterms:W3CDTF">2019-09-20T08:19:46Z</dcterms:modified>
</cp:coreProperties>
</file>