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76" r:id="rId3"/>
    <p:sldId id="277" r:id="rId4"/>
    <p:sldId id="279" r:id="rId5"/>
    <p:sldId id="280" r:id="rId6"/>
    <p:sldId id="281" r:id="rId7"/>
    <p:sldId id="282" r:id="rId8"/>
    <p:sldId id="293" r:id="rId9"/>
    <p:sldId id="311" r:id="rId10"/>
    <p:sldId id="295" r:id="rId11"/>
    <p:sldId id="314" r:id="rId12"/>
    <p:sldId id="294" r:id="rId13"/>
    <p:sldId id="313" r:id="rId14"/>
    <p:sldId id="296" r:id="rId15"/>
    <p:sldId id="315" r:id="rId16"/>
    <p:sldId id="316" r:id="rId17"/>
    <p:sldId id="339" r:id="rId18"/>
    <p:sldId id="340" r:id="rId19"/>
    <p:sldId id="341" r:id="rId20"/>
    <p:sldId id="342" r:id="rId21"/>
    <p:sldId id="343" r:id="rId22"/>
    <p:sldId id="283" r:id="rId23"/>
    <p:sldId id="299" r:id="rId24"/>
    <p:sldId id="300" r:id="rId25"/>
    <p:sldId id="301" r:id="rId26"/>
    <p:sldId id="302" r:id="rId27"/>
    <p:sldId id="284" r:id="rId28"/>
    <p:sldId id="330" r:id="rId29"/>
    <p:sldId id="331" r:id="rId30"/>
    <p:sldId id="332" r:id="rId31"/>
    <p:sldId id="333" r:id="rId32"/>
    <p:sldId id="334" r:id="rId33"/>
    <p:sldId id="285" r:id="rId34"/>
    <p:sldId id="287" r:id="rId35"/>
    <p:sldId id="303" r:id="rId36"/>
    <p:sldId id="319" r:id="rId37"/>
    <p:sldId id="320" r:id="rId38"/>
    <p:sldId id="321" r:id="rId39"/>
    <p:sldId id="304" r:id="rId40"/>
    <p:sldId id="322" r:id="rId41"/>
    <p:sldId id="305" r:id="rId42"/>
    <p:sldId id="306" r:id="rId43"/>
    <p:sldId id="307" r:id="rId44"/>
    <p:sldId id="308" r:id="rId45"/>
    <p:sldId id="324" r:id="rId46"/>
    <p:sldId id="325" r:id="rId47"/>
    <p:sldId id="326" r:id="rId48"/>
    <p:sldId id="327" r:id="rId49"/>
    <p:sldId id="328" r:id="rId50"/>
    <p:sldId id="335" r:id="rId51"/>
    <p:sldId id="336" r:id="rId52"/>
    <p:sldId id="337" r:id="rId53"/>
    <p:sldId id="288" r:id="rId54"/>
    <p:sldId id="338" r:id="rId55"/>
    <p:sldId id="292" r:id="rId56"/>
    <p:sldId id="329" r:id="rId57"/>
    <p:sldId id="290" r:id="rId58"/>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343" autoAdjust="0"/>
  </p:normalViewPr>
  <p:slideViewPr>
    <p:cSldViewPr snapToGrid="0">
      <p:cViewPr varScale="1">
        <p:scale>
          <a:sx n="69" d="100"/>
          <a:sy n="69" d="100"/>
        </p:scale>
        <p:origin x="564" y="66"/>
      </p:cViewPr>
      <p:guideLst/>
    </p:cSldViewPr>
  </p:slideViewPr>
  <p:notesTextViewPr>
    <p:cViewPr>
      <p:scale>
        <a:sx n="1" d="1"/>
        <a:sy n="1" d="1"/>
      </p:scale>
      <p:origin x="0" y="0"/>
    </p:cViewPr>
  </p:notesTextViewPr>
  <p:sorterViewPr>
    <p:cViewPr varScale="1">
      <p:scale>
        <a:sx n="100" d="100"/>
        <a:sy n="100" d="100"/>
      </p:scale>
      <p:origin x="0" y="-3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E76C9F2F-456C-4401-BBCB-C2CCF476453E}" type="datetimeFigureOut">
              <a:rPr lang="fr-FR" smtClean="0"/>
              <a:t>15/03/2019</a:t>
            </a:fld>
            <a:endParaRPr lang="fr-FR"/>
          </a:p>
        </p:txBody>
      </p:sp>
      <p:sp>
        <p:nvSpPr>
          <p:cNvPr id="4" name="Espace réservé du pied de page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598C6454-87F7-4EAC-A709-8A4DB18477E5}" type="slidenum">
              <a:rPr lang="fr-FR" smtClean="0"/>
              <a:t>‹N°›</a:t>
            </a:fld>
            <a:endParaRPr lang="fr-FR"/>
          </a:p>
        </p:txBody>
      </p:sp>
    </p:spTree>
    <p:extLst>
      <p:ext uri="{BB962C8B-B14F-4D97-AF65-F5344CB8AC3E}">
        <p14:creationId xmlns:p14="http://schemas.microsoft.com/office/powerpoint/2010/main" val="3817080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B35F39A7-28CE-4381-B50F-E975F547D3CC}" type="datetimeFigureOut">
              <a:rPr lang="fr-FR" smtClean="0"/>
              <a:t>15/03/2019</a:t>
            </a:fld>
            <a:endParaRPr lang="fr-FR"/>
          </a:p>
        </p:txBody>
      </p:sp>
      <p:sp>
        <p:nvSpPr>
          <p:cNvPr id="4" name="Espace réservé de l'image des diapositives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3858F9A8-5030-4FCC-AC23-BEE9400F2CD6}" type="slidenum">
              <a:rPr lang="fr-FR" smtClean="0"/>
              <a:t>‹N°›</a:t>
            </a:fld>
            <a:endParaRPr lang="fr-FR"/>
          </a:p>
        </p:txBody>
      </p:sp>
    </p:spTree>
    <p:extLst>
      <p:ext uri="{BB962C8B-B14F-4D97-AF65-F5344CB8AC3E}">
        <p14:creationId xmlns:p14="http://schemas.microsoft.com/office/powerpoint/2010/main" val="168795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76DDA93-19FB-4559-A47D-54058B5CA850}" type="datetime1">
              <a:rPr lang="fr-FR" smtClean="0"/>
              <a:t>15/03/2019</a:t>
            </a:fld>
            <a:endParaRPr lang="fr-FR"/>
          </a:p>
        </p:txBody>
      </p:sp>
      <p:sp>
        <p:nvSpPr>
          <p:cNvPr id="5" name="Espace réservé du pied de page 4"/>
          <p:cNvSpPr>
            <a:spLocks noGrp="1"/>
          </p:cNvSpPr>
          <p:nvPr>
            <p:ph type="ftr" sz="quarter" idx="11"/>
          </p:nvPr>
        </p:nvSpPr>
        <p:spPr/>
        <p:txBody>
          <a:bodyPr/>
          <a:lstStyle/>
          <a:p>
            <a:r>
              <a:rPr lang="fr-FR" smtClean="0"/>
              <a:t>Formation obligatoire Français 2_Annecy Ouest</a:t>
            </a:r>
            <a:endParaRPr lang="fr-FR"/>
          </a:p>
        </p:txBody>
      </p:sp>
      <p:sp>
        <p:nvSpPr>
          <p:cNvPr id="6" name="Espace réservé du numéro de diapositive 5"/>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347310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6DD394-CD8B-46EA-AA1E-1C2A58D05696}" type="datetime1">
              <a:rPr lang="fr-FR" smtClean="0"/>
              <a:t>15/03/2019</a:t>
            </a:fld>
            <a:endParaRPr lang="fr-FR"/>
          </a:p>
        </p:txBody>
      </p:sp>
      <p:sp>
        <p:nvSpPr>
          <p:cNvPr id="5" name="Espace réservé du pied de page 4"/>
          <p:cNvSpPr>
            <a:spLocks noGrp="1"/>
          </p:cNvSpPr>
          <p:nvPr>
            <p:ph type="ftr" sz="quarter" idx="11"/>
          </p:nvPr>
        </p:nvSpPr>
        <p:spPr/>
        <p:txBody>
          <a:bodyPr/>
          <a:lstStyle/>
          <a:p>
            <a:r>
              <a:rPr lang="fr-FR" smtClean="0"/>
              <a:t>Formation obligatoire Français 2_Annecy Ouest</a:t>
            </a:r>
            <a:endParaRPr lang="fr-FR"/>
          </a:p>
        </p:txBody>
      </p:sp>
      <p:sp>
        <p:nvSpPr>
          <p:cNvPr id="6" name="Espace réservé du numéro de diapositive 5"/>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17754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F10B77-4930-46BD-A50D-C9C679A4AB87}" type="datetime1">
              <a:rPr lang="fr-FR" smtClean="0"/>
              <a:t>15/03/2019</a:t>
            </a:fld>
            <a:endParaRPr lang="fr-FR"/>
          </a:p>
        </p:txBody>
      </p:sp>
      <p:sp>
        <p:nvSpPr>
          <p:cNvPr id="5" name="Espace réservé du pied de page 4"/>
          <p:cNvSpPr>
            <a:spLocks noGrp="1"/>
          </p:cNvSpPr>
          <p:nvPr>
            <p:ph type="ftr" sz="quarter" idx="11"/>
          </p:nvPr>
        </p:nvSpPr>
        <p:spPr/>
        <p:txBody>
          <a:bodyPr/>
          <a:lstStyle/>
          <a:p>
            <a:r>
              <a:rPr lang="fr-FR" smtClean="0"/>
              <a:t>Formation obligatoire Français 2_Annecy Ouest</a:t>
            </a:r>
            <a:endParaRPr lang="fr-FR"/>
          </a:p>
        </p:txBody>
      </p:sp>
      <p:sp>
        <p:nvSpPr>
          <p:cNvPr id="6" name="Espace réservé du numéro de diapositive 5"/>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428441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D1DBEF-F1A9-420A-9078-A358A7B93F65}" type="datetime1">
              <a:rPr lang="fr-FR" smtClean="0"/>
              <a:t>15/03/2019</a:t>
            </a:fld>
            <a:endParaRPr lang="fr-FR"/>
          </a:p>
        </p:txBody>
      </p:sp>
      <p:sp>
        <p:nvSpPr>
          <p:cNvPr id="5" name="Espace réservé du pied de page 4"/>
          <p:cNvSpPr>
            <a:spLocks noGrp="1"/>
          </p:cNvSpPr>
          <p:nvPr>
            <p:ph type="ftr" sz="quarter" idx="11"/>
          </p:nvPr>
        </p:nvSpPr>
        <p:spPr/>
        <p:txBody>
          <a:bodyPr/>
          <a:lstStyle/>
          <a:p>
            <a:r>
              <a:rPr lang="fr-FR" smtClean="0"/>
              <a:t>Formation obligatoire Français 2_Annecy Ouest</a:t>
            </a:r>
            <a:endParaRPr lang="fr-FR"/>
          </a:p>
        </p:txBody>
      </p:sp>
      <p:sp>
        <p:nvSpPr>
          <p:cNvPr id="6" name="Espace réservé du numéro de diapositive 5"/>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182848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B8BC541-9E26-485C-85C1-249D5D11170F}" type="datetime1">
              <a:rPr lang="fr-FR" smtClean="0"/>
              <a:t>15/03/2019</a:t>
            </a:fld>
            <a:endParaRPr lang="fr-FR"/>
          </a:p>
        </p:txBody>
      </p:sp>
      <p:sp>
        <p:nvSpPr>
          <p:cNvPr id="5" name="Espace réservé du pied de page 4"/>
          <p:cNvSpPr>
            <a:spLocks noGrp="1"/>
          </p:cNvSpPr>
          <p:nvPr>
            <p:ph type="ftr" sz="quarter" idx="11"/>
          </p:nvPr>
        </p:nvSpPr>
        <p:spPr/>
        <p:txBody>
          <a:bodyPr/>
          <a:lstStyle/>
          <a:p>
            <a:r>
              <a:rPr lang="fr-FR" smtClean="0"/>
              <a:t>Formation obligatoire Français 2_Annecy Ouest</a:t>
            </a:r>
            <a:endParaRPr lang="fr-FR"/>
          </a:p>
        </p:txBody>
      </p:sp>
      <p:sp>
        <p:nvSpPr>
          <p:cNvPr id="6" name="Espace réservé du numéro de diapositive 5"/>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52809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7B56CC-0780-43FA-BD51-10B5ECAF9518}" type="datetime1">
              <a:rPr lang="fr-FR" smtClean="0"/>
              <a:t>15/03/2019</a:t>
            </a:fld>
            <a:endParaRPr lang="fr-FR"/>
          </a:p>
        </p:txBody>
      </p:sp>
      <p:sp>
        <p:nvSpPr>
          <p:cNvPr id="6" name="Espace réservé du pied de page 5"/>
          <p:cNvSpPr>
            <a:spLocks noGrp="1"/>
          </p:cNvSpPr>
          <p:nvPr>
            <p:ph type="ftr" sz="quarter" idx="11"/>
          </p:nvPr>
        </p:nvSpPr>
        <p:spPr/>
        <p:txBody>
          <a:bodyPr/>
          <a:lstStyle/>
          <a:p>
            <a:r>
              <a:rPr lang="fr-FR" smtClean="0"/>
              <a:t>Formation obligatoire Français 2_Annecy Ouest</a:t>
            </a:r>
            <a:endParaRPr lang="fr-FR"/>
          </a:p>
        </p:txBody>
      </p:sp>
      <p:sp>
        <p:nvSpPr>
          <p:cNvPr id="7" name="Espace réservé du numéro de diapositive 6"/>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332892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0C769F-9C29-42FF-B223-EF2F6CF1008A}" type="datetime1">
              <a:rPr lang="fr-FR" smtClean="0"/>
              <a:t>15/03/2019</a:t>
            </a:fld>
            <a:endParaRPr lang="fr-FR"/>
          </a:p>
        </p:txBody>
      </p:sp>
      <p:sp>
        <p:nvSpPr>
          <p:cNvPr id="8" name="Espace réservé du pied de page 7"/>
          <p:cNvSpPr>
            <a:spLocks noGrp="1"/>
          </p:cNvSpPr>
          <p:nvPr>
            <p:ph type="ftr" sz="quarter" idx="11"/>
          </p:nvPr>
        </p:nvSpPr>
        <p:spPr/>
        <p:txBody>
          <a:bodyPr/>
          <a:lstStyle/>
          <a:p>
            <a:r>
              <a:rPr lang="fr-FR" smtClean="0"/>
              <a:t>Formation obligatoire Français 2_Annecy Ouest</a:t>
            </a:r>
            <a:endParaRPr lang="fr-FR"/>
          </a:p>
        </p:txBody>
      </p:sp>
      <p:sp>
        <p:nvSpPr>
          <p:cNvPr id="9" name="Espace réservé du numéro de diapositive 8"/>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247201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4935CAC-7009-401F-B644-9614E4493A31}" type="datetime1">
              <a:rPr lang="fr-FR" smtClean="0"/>
              <a:t>15/03/2019</a:t>
            </a:fld>
            <a:endParaRPr lang="fr-F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
        <p:nvSpPr>
          <p:cNvPr id="5" name="Espace réservé du numéro de diapositive 4"/>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147618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2982C3-B8A4-427F-A7F8-D8E82B102055}" type="datetime1">
              <a:rPr lang="fr-FR" smtClean="0"/>
              <a:t>15/03/2019</a:t>
            </a:fld>
            <a:endParaRPr lang="fr-FR"/>
          </a:p>
        </p:txBody>
      </p:sp>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
        <p:nvSpPr>
          <p:cNvPr id="4" name="Espace réservé du numéro de diapositive 3"/>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12321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24AA6CB-FB8B-4DC8-A1D4-71D96304D7CE}" type="datetime1">
              <a:rPr lang="fr-FR" smtClean="0"/>
              <a:t>15/03/2019</a:t>
            </a:fld>
            <a:endParaRPr lang="fr-FR"/>
          </a:p>
        </p:txBody>
      </p:sp>
      <p:sp>
        <p:nvSpPr>
          <p:cNvPr id="6" name="Espace réservé du pied de page 5"/>
          <p:cNvSpPr>
            <a:spLocks noGrp="1"/>
          </p:cNvSpPr>
          <p:nvPr>
            <p:ph type="ftr" sz="quarter" idx="11"/>
          </p:nvPr>
        </p:nvSpPr>
        <p:spPr/>
        <p:txBody>
          <a:bodyPr/>
          <a:lstStyle/>
          <a:p>
            <a:r>
              <a:rPr lang="fr-FR" smtClean="0"/>
              <a:t>Formation obligatoire Français 2_Annecy Ouest</a:t>
            </a:r>
            <a:endParaRPr lang="fr-FR"/>
          </a:p>
        </p:txBody>
      </p:sp>
      <p:sp>
        <p:nvSpPr>
          <p:cNvPr id="7" name="Espace réservé du numéro de diapositive 6"/>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194764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6FEE3F1-BF53-4669-9E2C-E20A482BD789}" type="datetime1">
              <a:rPr lang="fr-FR" smtClean="0"/>
              <a:t>15/03/2019</a:t>
            </a:fld>
            <a:endParaRPr lang="fr-FR"/>
          </a:p>
        </p:txBody>
      </p:sp>
      <p:sp>
        <p:nvSpPr>
          <p:cNvPr id="6" name="Espace réservé du pied de page 5"/>
          <p:cNvSpPr>
            <a:spLocks noGrp="1"/>
          </p:cNvSpPr>
          <p:nvPr>
            <p:ph type="ftr" sz="quarter" idx="11"/>
          </p:nvPr>
        </p:nvSpPr>
        <p:spPr/>
        <p:txBody>
          <a:bodyPr/>
          <a:lstStyle/>
          <a:p>
            <a:r>
              <a:rPr lang="fr-FR" smtClean="0"/>
              <a:t>Formation obligatoire Français 2_Annecy Ouest</a:t>
            </a:r>
            <a:endParaRPr lang="fr-FR"/>
          </a:p>
        </p:txBody>
      </p:sp>
      <p:sp>
        <p:nvSpPr>
          <p:cNvPr id="7" name="Espace réservé du numéro de diapositive 6"/>
          <p:cNvSpPr>
            <a:spLocks noGrp="1"/>
          </p:cNvSpPr>
          <p:nvPr>
            <p:ph type="sldNum" sz="quarter" idx="12"/>
          </p:nvPr>
        </p:nvSpPr>
        <p:spPr/>
        <p:txBody>
          <a:bodyPr/>
          <a:lstStyle/>
          <a:p>
            <a:fld id="{9611A5F8-B0B3-4073-950F-39A219E38ECE}" type="slidenum">
              <a:rPr lang="fr-FR" smtClean="0"/>
              <a:t>‹N°›</a:t>
            </a:fld>
            <a:endParaRPr lang="fr-FR"/>
          </a:p>
        </p:txBody>
      </p:sp>
    </p:spTree>
    <p:extLst>
      <p:ext uri="{BB962C8B-B14F-4D97-AF65-F5344CB8AC3E}">
        <p14:creationId xmlns:p14="http://schemas.microsoft.com/office/powerpoint/2010/main" val="252775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93459-C731-4500-80CE-D4FDB300E1E0}" type="datetime1">
              <a:rPr lang="fr-FR" smtClean="0"/>
              <a:t>15/03/2019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Formation obligatoire Français 2_Annecy Ouest</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1A5F8-B0B3-4073-950F-39A219E38ECE}" type="slidenum">
              <a:rPr lang="fr-FR" smtClean="0"/>
              <a:t>‹N°›</a:t>
            </a:fld>
            <a:endParaRPr lang="fr-FR"/>
          </a:p>
        </p:txBody>
      </p:sp>
    </p:spTree>
    <p:extLst>
      <p:ext uri="{BB962C8B-B14F-4D97-AF65-F5344CB8AC3E}">
        <p14:creationId xmlns:p14="http://schemas.microsoft.com/office/powerpoint/2010/main" val="291487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0070C0"/>
                </a:solidFill>
              </a:rPr>
              <a:t>DES ATELIERS EN FRANÇAIS AU C3</a:t>
            </a:r>
            <a:endParaRPr lang="fr-FR" b="1" dirty="0">
              <a:solidFill>
                <a:srgbClr val="0070C0"/>
              </a:solidFill>
            </a:endParaRPr>
          </a:p>
        </p:txBody>
      </p:sp>
      <p:sp>
        <p:nvSpPr>
          <p:cNvPr id="3" name="Sous-titre 2"/>
          <p:cNvSpPr>
            <a:spLocks noGrp="1"/>
          </p:cNvSpPr>
          <p:nvPr>
            <p:ph type="subTitle" idx="1"/>
          </p:nvPr>
        </p:nvSpPr>
        <p:spPr>
          <a:xfrm>
            <a:off x="1524000" y="3905794"/>
            <a:ext cx="9144000" cy="1352006"/>
          </a:xfrm>
        </p:spPr>
        <p:txBody>
          <a:bodyPr/>
          <a:lstStyle/>
          <a:p>
            <a:r>
              <a:rPr lang="fr-FR" dirty="0" smtClean="0">
                <a:solidFill>
                  <a:srgbClr val="0070C0"/>
                </a:solidFill>
              </a:rPr>
              <a:t>ETUDE DE LA LANGUE,</a:t>
            </a:r>
          </a:p>
          <a:p>
            <a:r>
              <a:rPr lang="fr-FR" dirty="0" smtClean="0">
                <a:solidFill>
                  <a:srgbClr val="0070C0"/>
                </a:solidFill>
              </a:rPr>
              <a:t> ECRITURE ET LECTURE</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6762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318" y="356754"/>
            <a:ext cx="3733800" cy="1092201"/>
          </a:xfrm>
        </p:spPr>
        <p:txBody>
          <a:bodyPr>
            <a:normAutofit fontScale="90000"/>
          </a:bodyPr>
          <a:lstStyle/>
          <a:p>
            <a:r>
              <a:rPr lang="fr-FR" b="1" dirty="0" smtClean="0">
                <a:solidFill>
                  <a:srgbClr val="0070C0"/>
                </a:solidFill>
              </a:rPr>
              <a:t>COLLECTE PAR </a:t>
            </a:r>
            <a:br>
              <a:rPr lang="fr-FR" b="1" dirty="0" smtClean="0">
                <a:solidFill>
                  <a:srgbClr val="0070C0"/>
                </a:solidFill>
              </a:rPr>
            </a:br>
            <a:r>
              <a:rPr lang="fr-FR" b="1" dirty="0" smtClean="0">
                <a:solidFill>
                  <a:srgbClr val="0070C0"/>
                </a:solidFill>
              </a:rPr>
              <a:t>PHRASES</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389582188"/>
              </p:ext>
            </p:extLst>
          </p:nvPr>
        </p:nvGraphicFramePr>
        <p:xfrm>
          <a:off x="4682597" y="434276"/>
          <a:ext cx="6597312" cy="6392551"/>
        </p:xfrm>
        <a:graphic>
          <a:graphicData uri="http://schemas.openxmlformats.org/drawingml/2006/table">
            <a:tbl>
              <a:tblPr firstRow="1" bandRow="1">
                <a:tableStyleId>{5C22544A-7EE6-4342-B048-85BDC9FD1C3A}</a:tableStyleId>
              </a:tblPr>
              <a:tblGrid>
                <a:gridCol w="2318946">
                  <a:extLst>
                    <a:ext uri="{9D8B030D-6E8A-4147-A177-3AD203B41FA5}">
                      <a16:colId xmlns:a16="http://schemas.microsoft.com/office/drawing/2014/main" val="1861468694"/>
                    </a:ext>
                  </a:extLst>
                </a:gridCol>
                <a:gridCol w="4278366">
                  <a:extLst>
                    <a:ext uri="{9D8B030D-6E8A-4147-A177-3AD203B41FA5}">
                      <a16:colId xmlns:a16="http://schemas.microsoft.com/office/drawing/2014/main" val="791110619"/>
                    </a:ext>
                  </a:extLst>
                </a:gridCol>
              </a:tblGrid>
              <a:tr h="422593">
                <a:tc>
                  <a:txBody>
                    <a:bodyPr/>
                    <a:lstStyle/>
                    <a:p>
                      <a:r>
                        <a:rPr lang="fr-FR" dirty="0" smtClean="0"/>
                        <a:t>PHRASES MINIMALES</a:t>
                      </a:r>
                      <a:endParaRPr lang="fr-FR" dirty="0"/>
                    </a:p>
                  </a:txBody>
                  <a:tcPr/>
                </a:tc>
                <a:tc>
                  <a:txBody>
                    <a:bodyPr/>
                    <a:lstStyle/>
                    <a:p>
                      <a:r>
                        <a:rPr lang="fr-FR" dirty="0" smtClean="0"/>
                        <a:t>PHRASES ENRICHIES</a:t>
                      </a:r>
                      <a:endParaRPr lang="fr-FR" dirty="0"/>
                    </a:p>
                  </a:txBody>
                  <a:tcPr>
                    <a:solidFill>
                      <a:srgbClr val="92D050"/>
                    </a:solidFill>
                  </a:tcPr>
                </a:tc>
                <a:extLst>
                  <a:ext uri="{0D108BD9-81ED-4DB2-BD59-A6C34878D82A}">
                    <a16:rowId xmlns:a16="http://schemas.microsoft.com/office/drawing/2014/main" val="21422491"/>
                  </a:ext>
                </a:extLst>
              </a:tr>
              <a:tr h="644212">
                <a:tc>
                  <a:txBody>
                    <a:bodyPr/>
                    <a:lstStyle/>
                    <a:p>
                      <a:r>
                        <a:rPr lang="fr-FR" dirty="0" smtClean="0"/>
                        <a:t>Il est parti.</a:t>
                      </a:r>
                      <a:endParaRPr lang="fr-FR" dirty="0"/>
                    </a:p>
                  </a:txBody>
                  <a:tcPr/>
                </a:tc>
                <a:tc>
                  <a:txBody>
                    <a:bodyPr/>
                    <a:lstStyle/>
                    <a:p>
                      <a:r>
                        <a:rPr lang="fr-FR" dirty="0" smtClean="0"/>
                        <a:t>Le</a:t>
                      </a:r>
                      <a:r>
                        <a:rPr lang="fr-FR" baseline="0" dirty="0" smtClean="0"/>
                        <a:t> chat dort tous les jours.</a:t>
                      </a:r>
                      <a:endParaRPr lang="fr-FR" dirty="0"/>
                    </a:p>
                  </a:txBody>
                  <a:tcPr>
                    <a:solidFill>
                      <a:srgbClr val="92D050"/>
                    </a:solidFill>
                  </a:tcPr>
                </a:tc>
                <a:extLst>
                  <a:ext uri="{0D108BD9-81ED-4DB2-BD59-A6C34878D82A}">
                    <a16:rowId xmlns:a16="http://schemas.microsoft.com/office/drawing/2014/main" val="2788665070"/>
                  </a:ext>
                </a:extLst>
              </a:tr>
              <a:tr h="422593">
                <a:tc>
                  <a:txBody>
                    <a:bodyPr/>
                    <a:lstStyle/>
                    <a:p>
                      <a:r>
                        <a:rPr lang="fr-FR" dirty="0" smtClean="0"/>
                        <a:t>Nous volons.</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animaux ont été très</a:t>
                      </a:r>
                      <a:r>
                        <a:rPr lang="fr-FR" baseline="0" dirty="0" smtClean="0"/>
                        <a:t> dérangés par le bruit des véhicules.</a:t>
                      </a:r>
                      <a:endParaRPr lang="fr-FR" dirty="0"/>
                    </a:p>
                  </a:txBody>
                  <a:tcPr>
                    <a:solidFill>
                      <a:srgbClr val="92D050"/>
                    </a:solidFill>
                  </a:tcPr>
                </a:tc>
                <a:extLst>
                  <a:ext uri="{0D108BD9-81ED-4DB2-BD59-A6C34878D82A}">
                    <a16:rowId xmlns:a16="http://schemas.microsoft.com/office/drawing/2014/main" val="1986149847"/>
                  </a:ext>
                </a:extLst>
              </a:tr>
              <a:tr h="422593">
                <a:tc>
                  <a:txBody>
                    <a:bodyPr/>
                    <a:lstStyle/>
                    <a:p>
                      <a:r>
                        <a:rPr lang="fr-FR" dirty="0" smtClean="0"/>
                        <a:t>L’oiseau vole.</a:t>
                      </a:r>
                      <a:endParaRPr lang="fr-FR" dirty="0"/>
                    </a:p>
                  </a:txBody>
                  <a:tcPr/>
                </a:tc>
                <a:tc>
                  <a:txBody>
                    <a:bodyPr/>
                    <a:lstStyle/>
                    <a:p>
                      <a:r>
                        <a:rPr lang="fr-FR" dirty="0" smtClean="0"/>
                        <a:t>Sur</a:t>
                      </a:r>
                      <a:r>
                        <a:rPr lang="fr-FR" baseline="0" dirty="0" smtClean="0"/>
                        <a:t> la branche, est suspendue une balançoire rutilante.</a:t>
                      </a:r>
                      <a:endParaRPr lang="fr-FR" dirty="0"/>
                    </a:p>
                  </a:txBody>
                  <a:tcPr>
                    <a:solidFill>
                      <a:srgbClr val="92D050"/>
                    </a:solidFill>
                  </a:tcPr>
                </a:tc>
                <a:extLst>
                  <a:ext uri="{0D108BD9-81ED-4DB2-BD59-A6C34878D82A}">
                    <a16:rowId xmlns:a16="http://schemas.microsoft.com/office/drawing/2014/main" val="54769523"/>
                  </a:ext>
                </a:extLst>
              </a:tr>
              <a:tr h="422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Nathan s’habille.</a:t>
                      </a:r>
                    </a:p>
                    <a:p>
                      <a:endParaRPr lang="fr-FR" dirty="0"/>
                    </a:p>
                  </a:txBody>
                  <a:tcPr/>
                </a:tc>
                <a:tc>
                  <a:txBody>
                    <a:bodyPr/>
                    <a:lstStyle/>
                    <a:p>
                      <a:r>
                        <a:rPr lang="fr-FR" dirty="0" smtClean="0"/>
                        <a:t>Elle l’avait remarquée, dans le bus de ramassage.</a:t>
                      </a:r>
                      <a:endParaRPr lang="fr-FR" dirty="0"/>
                    </a:p>
                  </a:txBody>
                  <a:tcPr>
                    <a:solidFill>
                      <a:srgbClr val="92D050"/>
                    </a:solidFill>
                  </a:tcPr>
                </a:tc>
                <a:extLst>
                  <a:ext uri="{0D108BD9-81ED-4DB2-BD59-A6C34878D82A}">
                    <a16:rowId xmlns:a16="http://schemas.microsoft.com/office/drawing/2014/main" val="3576871645"/>
                  </a:ext>
                </a:extLst>
              </a:tr>
              <a:tr h="422593">
                <a:tc>
                  <a:txBody>
                    <a:bodyPr/>
                    <a:lstStyle/>
                    <a:p>
                      <a:endParaRPr lang="fr-FR" dirty="0"/>
                    </a:p>
                  </a:txBody>
                  <a:tcPr/>
                </a:tc>
                <a:tc>
                  <a:txBody>
                    <a:bodyPr/>
                    <a:lstStyle/>
                    <a:p>
                      <a:r>
                        <a:rPr lang="fr-FR" dirty="0" smtClean="0"/>
                        <a:t>Depuis où nous nous trouvons, nous ne pouvons pas téléphoner.</a:t>
                      </a:r>
                      <a:endParaRPr lang="fr-FR" dirty="0"/>
                    </a:p>
                  </a:txBody>
                  <a:tcPr>
                    <a:solidFill>
                      <a:srgbClr val="92D050"/>
                    </a:solidFill>
                  </a:tcPr>
                </a:tc>
                <a:extLst>
                  <a:ext uri="{0D108BD9-81ED-4DB2-BD59-A6C34878D82A}">
                    <a16:rowId xmlns:a16="http://schemas.microsoft.com/office/drawing/2014/main" val="4102188647"/>
                  </a:ext>
                </a:extLst>
              </a:tr>
              <a:tr h="422593">
                <a:tc>
                  <a:txBody>
                    <a:bodyPr/>
                    <a:lstStyle/>
                    <a:p>
                      <a:endParaRPr lang="fr-FR"/>
                    </a:p>
                  </a:txBody>
                  <a:tcPr/>
                </a:tc>
                <a:tc>
                  <a:txBody>
                    <a:bodyPr/>
                    <a:lstStyle/>
                    <a:p>
                      <a:r>
                        <a:rPr lang="fr-FR" dirty="0" smtClean="0"/>
                        <a:t>Il l’aime mais elle n’est pas libre.</a:t>
                      </a:r>
                      <a:endParaRPr lang="fr-FR" dirty="0"/>
                    </a:p>
                  </a:txBody>
                  <a:tcPr>
                    <a:solidFill>
                      <a:srgbClr val="92D050"/>
                    </a:solidFill>
                  </a:tcPr>
                </a:tc>
                <a:extLst>
                  <a:ext uri="{0D108BD9-81ED-4DB2-BD59-A6C34878D82A}">
                    <a16:rowId xmlns:a16="http://schemas.microsoft.com/office/drawing/2014/main" val="1361052576"/>
                  </a:ext>
                </a:extLst>
              </a:tr>
              <a:tr h="422593">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Je suis venue parce que tu me l’as demandé.</a:t>
                      </a:r>
                    </a:p>
                  </a:txBody>
                  <a:tcPr>
                    <a:solidFill>
                      <a:srgbClr val="92D050"/>
                    </a:solidFill>
                  </a:tcPr>
                </a:tc>
                <a:extLst>
                  <a:ext uri="{0D108BD9-81ED-4DB2-BD59-A6C34878D82A}">
                    <a16:rowId xmlns:a16="http://schemas.microsoft.com/office/drawing/2014/main" val="1778490892"/>
                  </a:ext>
                </a:extLst>
              </a:tr>
              <a:tr h="422593">
                <a:tc>
                  <a:txBody>
                    <a:bodyPr/>
                    <a:lstStyle/>
                    <a:p>
                      <a:endParaRPr lang="fr-FR"/>
                    </a:p>
                  </a:txBody>
                  <a:tcPr/>
                </a:tc>
                <a:tc>
                  <a:txBody>
                    <a:bodyPr/>
                    <a:lstStyle/>
                    <a:p>
                      <a:r>
                        <a:rPr lang="fr-FR" dirty="0" smtClean="0"/>
                        <a:t>L’ensemble musical</a:t>
                      </a:r>
                      <a:r>
                        <a:rPr lang="fr-FR" baseline="0" dirty="0" smtClean="0"/>
                        <a:t> de Paris s’entraîne pour que le concert devrait être réussi.</a:t>
                      </a:r>
                      <a:endParaRPr lang="fr-FR" dirty="0"/>
                    </a:p>
                  </a:txBody>
                  <a:tcPr>
                    <a:solidFill>
                      <a:srgbClr val="92D050"/>
                    </a:solidFill>
                  </a:tcPr>
                </a:tc>
                <a:extLst>
                  <a:ext uri="{0D108BD9-81ED-4DB2-BD59-A6C34878D82A}">
                    <a16:rowId xmlns:a16="http://schemas.microsoft.com/office/drawing/2014/main" val="1712616016"/>
                  </a:ext>
                </a:extLst>
              </a:tr>
              <a:tr h="422593">
                <a:tc>
                  <a:txBody>
                    <a:bodyPr/>
                    <a:lstStyle/>
                    <a:p>
                      <a:endParaRPr lang="fr-FR"/>
                    </a:p>
                  </a:txBody>
                  <a:tcPr/>
                </a:tc>
                <a:tc>
                  <a:txBody>
                    <a:bodyPr/>
                    <a:lstStyle/>
                    <a:p>
                      <a:r>
                        <a:rPr lang="fr-FR" dirty="0" smtClean="0"/>
                        <a:t>Les</a:t>
                      </a:r>
                      <a:r>
                        <a:rPr lang="fr-FR" baseline="0" dirty="0" smtClean="0"/>
                        <a:t> clés sont là où tu les a laissées.</a:t>
                      </a:r>
                      <a:endParaRPr lang="fr-FR" dirty="0"/>
                    </a:p>
                  </a:txBody>
                  <a:tcPr>
                    <a:solidFill>
                      <a:srgbClr val="92D050"/>
                    </a:solidFill>
                  </a:tcPr>
                </a:tc>
                <a:extLst>
                  <a:ext uri="{0D108BD9-81ED-4DB2-BD59-A6C34878D82A}">
                    <a16:rowId xmlns:a16="http://schemas.microsoft.com/office/drawing/2014/main" val="1017179927"/>
                  </a:ext>
                </a:extLst>
              </a:tr>
              <a:tr h="422593">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 les a enlevés,</a:t>
                      </a:r>
                      <a:r>
                        <a:rPr lang="fr-FR" baseline="0" dirty="0" smtClean="0"/>
                        <a:t> puis les a mis dans le casier et il l’a enfilé à toute vitesse.</a:t>
                      </a:r>
                      <a:endParaRPr lang="fr-FR" dirty="0"/>
                    </a:p>
                  </a:txBody>
                  <a:tcPr>
                    <a:solidFill>
                      <a:srgbClr val="92D050"/>
                    </a:solidFill>
                  </a:tcPr>
                </a:tc>
                <a:extLst>
                  <a:ext uri="{0D108BD9-81ED-4DB2-BD59-A6C34878D82A}">
                    <a16:rowId xmlns:a16="http://schemas.microsoft.com/office/drawing/2014/main" val="2013620287"/>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2884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95375"/>
          </a:xfrm>
        </p:spPr>
        <p:txBody>
          <a:bodyPr/>
          <a:lstStyle/>
          <a:p>
            <a:r>
              <a:rPr lang="fr-FR" b="1" dirty="0">
                <a:solidFill>
                  <a:srgbClr val="0070C0"/>
                </a:solidFill>
              </a:rPr>
              <a:t>COLLECTE PAR PHRASES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18647057"/>
              </p:ext>
            </p:extLst>
          </p:nvPr>
        </p:nvGraphicFramePr>
        <p:xfrm>
          <a:off x="838200" y="1295400"/>
          <a:ext cx="10515600" cy="4490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74371076"/>
                    </a:ext>
                  </a:extLst>
                </a:gridCol>
                <a:gridCol w="3378200">
                  <a:extLst>
                    <a:ext uri="{9D8B030D-6E8A-4147-A177-3AD203B41FA5}">
                      <a16:colId xmlns:a16="http://schemas.microsoft.com/office/drawing/2014/main" val="3855428325"/>
                    </a:ext>
                  </a:extLst>
                </a:gridCol>
                <a:gridCol w="3632200">
                  <a:extLst>
                    <a:ext uri="{9D8B030D-6E8A-4147-A177-3AD203B41FA5}">
                      <a16:colId xmlns:a16="http://schemas.microsoft.com/office/drawing/2014/main" val="2304689725"/>
                    </a:ext>
                  </a:extLst>
                </a:gridCol>
              </a:tblGrid>
              <a:tr h="370840">
                <a:tc>
                  <a:txBody>
                    <a:bodyPr/>
                    <a:lstStyle/>
                    <a:p>
                      <a:r>
                        <a:rPr lang="fr-FR" dirty="0" smtClean="0"/>
                        <a:t>PHRASES MINIMALES</a:t>
                      </a:r>
                      <a:endParaRPr lang="fr-FR" dirty="0"/>
                    </a:p>
                  </a:txBody>
                  <a:tcPr/>
                </a:tc>
                <a:tc>
                  <a:txBody>
                    <a:bodyPr/>
                    <a:lstStyle/>
                    <a:p>
                      <a:r>
                        <a:rPr lang="fr-FR" dirty="0" smtClean="0"/>
                        <a:t>PHRASES ENRICHIES</a:t>
                      </a:r>
                      <a:r>
                        <a:rPr lang="fr-FR" baseline="0" dirty="0" smtClean="0"/>
                        <a:t> </a:t>
                      </a:r>
                      <a:endParaRPr lang="fr-FR" dirty="0"/>
                    </a:p>
                  </a:txBody>
                  <a:tcPr>
                    <a:solidFill>
                      <a:srgbClr val="92D050"/>
                    </a:solidFill>
                  </a:tcPr>
                </a:tc>
                <a:tc>
                  <a:txBody>
                    <a:bodyPr/>
                    <a:lstStyle/>
                    <a:p>
                      <a:r>
                        <a:rPr lang="fr-FR" dirty="0" smtClean="0"/>
                        <a:t>PHRASES</a:t>
                      </a:r>
                      <a:r>
                        <a:rPr lang="fr-FR" baseline="0" dirty="0" smtClean="0"/>
                        <a:t> COMPLEXES</a:t>
                      </a:r>
                      <a:endParaRPr lang="fr-FR" dirty="0"/>
                    </a:p>
                  </a:txBody>
                  <a:tcPr>
                    <a:solidFill>
                      <a:srgbClr val="00B050"/>
                    </a:solidFill>
                  </a:tcPr>
                </a:tc>
                <a:extLst>
                  <a:ext uri="{0D108BD9-81ED-4DB2-BD59-A6C34878D82A}">
                    <a16:rowId xmlns:a16="http://schemas.microsoft.com/office/drawing/2014/main" val="742706412"/>
                  </a:ext>
                </a:extLst>
              </a:tr>
              <a:tr h="370840">
                <a:tc>
                  <a:txBody>
                    <a:bodyPr/>
                    <a:lstStyle/>
                    <a:p>
                      <a:r>
                        <a:rPr lang="fr-FR" dirty="0" smtClean="0"/>
                        <a:t>Il est parti.</a:t>
                      </a:r>
                      <a:endParaRPr lang="fr-FR" dirty="0"/>
                    </a:p>
                  </a:txBody>
                  <a:tcPr/>
                </a:tc>
                <a:tc>
                  <a:txBody>
                    <a:bodyPr/>
                    <a:lstStyle/>
                    <a:p>
                      <a:r>
                        <a:rPr lang="fr-FR" dirty="0" smtClean="0"/>
                        <a:t>Le</a:t>
                      </a:r>
                      <a:r>
                        <a:rPr lang="fr-FR" baseline="0" dirty="0" smtClean="0"/>
                        <a:t> chat dort tous les jours.</a:t>
                      </a:r>
                      <a:endParaRPr lang="fr-FR" dirty="0"/>
                    </a:p>
                  </a:txBody>
                  <a:tcPr>
                    <a:solidFill>
                      <a:srgbClr val="92D050"/>
                    </a:solidFill>
                  </a:tcPr>
                </a:tc>
                <a:tc>
                  <a:txBody>
                    <a:bodyPr/>
                    <a:lstStyle/>
                    <a:p>
                      <a:r>
                        <a:rPr lang="fr-FR" dirty="0" smtClean="0"/>
                        <a:t>Il l’aime mais elle n’est pas libre.</a:t>
                      </a:r>
                      <a:endParaRPr lang="fr-FR" dirty="0"/>
                    </a:p>
                  </a:txBody>
                  <a:tcPr>
                    <a:solidFill>
                      <a:srgbClr val="00B050"/>
                    </a:solidFill>
                  </a:tcPr>
                </a:tc>
                <a:extLst>
                  <a:ext uri="{0D108BD9-81ED-4DB2-BD59-A6C34878D82A}">
                    <a16:rowId xmlns:a16="http://schemas.microsoft.com/office/drawing/2014/main" val="2318974545"/>
                  </a:ext>
                </a:extLst>
              </a:tr>
              <a:tr h="370840">
                <a:tc>
                  <a:txBody>
                    <a:bodyPr/>
                    <a:lstStyle/>
                    <a:p>
                      <a:r>
                        <a:rPr lang="fr-FR" dirty="0" smtClean="0"/>
                        <a:t>Nous volons.</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animaux ont été très</a:t>
                      </a:r>
                      <a:r>
                        <a:rPr lang="fr-FR" baseline="0" dirty="0" smtClean="0"/>
                        <a:t> dérangés par le bruit des véhicules.</a:t>
                      </a:r>
                      <a:endParaRPr lang="fr-FR"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Je suis venue parce que tu me l’as demandé.</a:t>
                      </a:r>
                    </a:p>
                  </a:txBody>
                  <a:tcPr>
                    <a:solidFill>
                      <a:srgbClr val="00B050"/>
                    </a:solidFill>
                  </a:tcPr>
                </a:tc>
                <a:extLst>
                  <a:ext uri="{0D108BD9-81ED-4DB2-BD59-A6C34878D82A}">
                    <a16:rowId xmlns:a16="http://schemas.microsoft.com/office/drawing/2014/main" val="917873029"/>
                  </a:ext>
                </a:extLst>
              </a:tr>
              <a:tr h="370840">
                <a:tc>
                  <a:txBody>
                    <a:bodyPr/>
                    <a:lstStyle/>
                    <a:p>
                      <a:r>
                        <a:rPr lang="fr-FR" dirty="0" smtClean="0"/>
                        <a:t>L’oiseau vole.</a:t>
                      </a:r>
                      <a:endParaRPr lang="fr-FR" dirty="0"/>
                    </a:p>
                  </a:txBody>
                  <a:tcPr/>
                </a:tc>
                <a:tc>
                  <a:txBody>
                    <a:bodyPr/>
                    <a:lstStyle/>
                    <a:p>
                      <a:r>
                        <a:rPr lang="fr-FR" dirty="0" smtClean="0"/>
                        <a:t>Sur</a:t>
                      </a:r>
                      <a:r>
                        <a:rPr lang="fr-FR" baseline="0" dirty="0" smtClean="0"/>
                        <a:t> la branche, est suspendue une balançoire rutilante.</a:t>
                      </a:r>
                      <a:endParaRPr lang="fr-FR" dirty="0"/>
                    </a:p>
                  </a:txBody>
                  <a:tcPr>
                    <a:solidFill>
                      <a:srgbClr val="92D050"/>
                    </a:solidFill>
                  </a:tcPr>
                </a:tc>
                <a:tc>
                  <a:txBody>
                    <a:bodyPr/>
                    <a:lstStyle/>
                    <a:p>
                      <a:r>
                        <a:rPr lang="fr-FR" dirty="0" smtClean="0"/>
                        <a:t>L’ensemble musical</a:t>
                      </a:r>
                      <a:r>
                        <a:rPr lang="fr-FR" baseline="0" dirty="0" smtClean="0"/>
                        <a:t> de Paris s’entraîne pour que le concert devrait être réussi.</a:t>
                      </a:r>
                      <a:endParaRPr lang="fr-FR" dirty="0"/>
                    </a:p>
                  </a:txBody>
                  <a:tcPr>
                    <a:solidFill>
                      <a:srgbClr val="00B050"/>
                    </a:solidFill>
                  </a:tcPr>
                </a:tc>
                <a:extLst>
                  <a:ext uri="{0D108BD9-81ED-4DB2-BD59-A6C34878D82A}">
                    <a16:rowId xmlns:a16="http://schemas.microsoft.com/office/drawing/2014/main" val="4488632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Nathan s’habille.</a:t>
                      </a:r>
                    </a:p>
                    <a:p>
                      <a:endParaRPr lang="fr-FR" dirty="0"/>
                    </a:p>
                  </a:txBody>
                  <a:tcPr/>
                </a:tc>
                <a:tc>
                  <a:txBody>
                    <a:bodyPr/>
                    <a:lstStyle/>
                    <a:p>
                      <a:r>
                        <a:rPr lang="fr-FR" dirty="0" smtClean="0"/>
                        <a:t>Elle l’avait remarquée dans le bus de ramassage.</a:t>
                      </a:r>
                      <a:endParaRPr lang="fr-FR" dirty="0"/>
                    </a:p>
                  </a:txBody>
                  <a:tcPr>
                    <a:solidFill>
                      <a:srgbClr val="92D050"/>
                    </a:solidFill>
                  </a:tcPr>
                </a:tc>
                <a:tc>
                  <a:txBody>
                    <a:bodyPr/>
                    <a:lstStyle/>
                    <a:p>
                      <a:r>
                        <a:rPr lang="fr-FR" dirty="0" smtClean="0"/>
                        <a:t>Les</a:t>
                      </a:r>
                      <a:r>
                        <a:rPr lang="fr-FR" baseline="0" dirty="0" smtClean="0"/>
                        <a:t> clés sont là où tu les a laissées.</a:t>
                      </a:r>
                      <a:endParaRPr lang="fr-FR" dirty="0"/>
                    </a:p>
                  </a:txBody>
                  <a:tcPr>
                    <a:solidFill>
                      <a:srgbClr val="00B050"/>
                    </a:solidFill>
                  </a:tcPr>
                </a:tc>
                <a:extLst>
                  <a:ext uri="{0D108BD9-81ED-4DB2-BD59-A6C34878D82A}">
                    <a16:rowId xmlns:a16="http://schemas.microsoft.com/office/drawing/2014/main" val="585756149"/>
                  </a:ext>
                </a:extLst>
              </a:tr>
              <a:tr h="370840">
                <a:tc>
                  <a:txBody>
                    <a:bodyPr/>
                    <a:lstStyle/>
                    <a:p>
                      <a:endParaRPr lang="fr-FR" dirty="0"/>
                    </a:p>
                  </a:txBody>
                  <a:tcPr/>
                </a:tc>
                <a:tc>
                  <a:txBody>
                    <a:bodyPr/>
                    <a:lstStyle/>
                    <a:p>
                      <a:endParaRPr lang="fr-FR"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 les a enlevés,</a:t>
                      </a:r>
                      <a:r>
                        <a:rPr lang="fr-FR" baseline="0" dirty="0" smtClean="0"/>
                        <a:t> puis les a mis dans le casier et il a enfilé sa combinaison à toute vitesse.</a:t>
                      </a:r>
                      <a:endParaRPr lang="fr-FR" dirty="0"/>
                    </a:p>
                  </a:txBody>
                  <a:tcPr>
                    <a:solidFill>
                      <a:srgbClr val="00B050"/>
                    </a:solidFill>
                  </a:tcPr>
                </a:tc>
                <a:extLst>
                  <a:ext uri="{0D108BD9-81ED-4DB2-BD59-A6C34878D82A}">
                    <a16:rowId xmlns:a16="http://schemas.microsoft.com/office/drawing/2014/main" val="435967019"/>
                  </a:ext>
                </a:extLst>
              </a:tr>
              <a:tr h="370840">
                <a:tc>
                  <a:txBody>
                    <a:bodyPr/>
                    <a:lstStyle/>
                    <a:p>
                      <a:endParaRPr lang="fr-FR" dirty="0"/>
                    </a:p>
                  </a:txBody>
                  <a:tcPr/>
                </a:tc>
                <a:tc>
                  <a:txBody>
                    <a:bodyPr/>
                    <a:lstStyle/>
                    <a:p>
                      <a:endParaRPr lang="fr-FR"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Depuis où nous nous trouvons, nous ne pouvons pas téléphoner.</a:t>
                      </a:r>
                      <a:endParaRPr lang="fr-FR" dirty="0"/>
                    </a:p>
                  </a:txBody>
                  <a:tcPr>
                    <a:solidFill>
                      <a:srgbClr val="00B050"/>
                    </a:solidFill>
                  </a:tcPr>
                </a:tc>
                <a:extLst>
                  <a:ext uri="{0D108BD9-81ED-4DB2-BD59-A6C34878D82A}">
                    <a16:rowId xmlns:a16="http://schemas.microsoft.com/office/drawing/2014/main" val="198518977"/>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49283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59155"/>
          </a:xfrm>
        </p:spPr>
        <p:txBody>
          <a:bodyPr/>
          <a:lstStyle/>
          <a:p>
            <a:r>
              <a:rPr lang="fr-FR" b="1" dirty="0" smtClean="0">
                <a:solidFill>
                  <a:srgbClr val="0070C0"/>
                </a:solidFill>
              </a:rPr>
              <a:t>COLLECTE PAR FONCTION</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59252149"/>
              </p:ext>
            </p:extLst>
          </p:nvPr>
        </p:nvGraphicFramePr>
        <p:xfrm>
          <a:off x="838200" y="1617980"/>
          <a:ext cx="9906000" cy="4140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654402547"/>
                    </a:ext>
                  </a:extLst>
                </a:gridCol>
                <a:gridCol w="1998980">
                  <a:extLst>
                    <a:ext uri="{9D8B030D-6E8A-4147-A177-3AD203B41FA5}">
                      <a16:colId xmlns:a16="http://schemas.microsoft.com/office/drawing/2014/main" val="3432363828"/>
                    </a:ext>
                  </a:extLst>
                </a:gridCol>
                <a:gridCol w="5803900">
                  <a:extLst>
                    <a:ext uri="{9D8B030D-6E8A-4147-A177-3AD203B41FA5}">
                      <a16:colId xmlns:a16="http://schemas.microsoft.com/office/drawing/2014/main" val="105459820"/>
                    </a:ext>
                  </a:extLst>
                </a:gridCol>
              </a:tblGrid>
              <a:tr h="370840">
                <a:tc>
                  <a:txBody>
                    <a:bodyPr/>
                    <a:lstStyle/>
                    <a:p>
                      <a:r>
                        <a:rPr lang="fr-FR" dirty="0" smtClean="0"/>
                        <a:t>GS</a:t>
                      </a:r>
                      <a:endParaRPr lang="fr-FR" dirty="0"/>
                    </a:p>
                  </a:txBody>
                  <a:tcPr/>
                </a:tc>
                <a:tc>
                  <a:txBody>
                    <a:bodyPr/>
                    <a:lstStyle/>
                    <a:p>
                      <a:r>
                        <a:rPr lang="fr-FR" dirty="0" smtClean="0"/>
                        <a:t>V</a:t>
                      </a:r>
                      <a:endParaRPr lang="fr-FR" dirty="0"/>
                    </a:p>
                  </a:txBody>
                  <a:tcPr>
                    <a:solidFill>
                      <a:srgbClr val="FFC000"/>
                    </a:solidFill>
                  </a:tcPr>
                </a:tc>
                <a:tc>
                  <a:txBody>
                    <a:bodyPr/>
                    <a:lstStyle/>
                    <a:p>
                      <a:r>
                        <a:rPr lang="fr-FR" dirty="0" smtClean="0"/>
                        <a:t>GC</a:t>
                      </a:r>
                      <a:endParaRPr lang="fr-FR" dirty="0"/>
                    </a:p>
                  </a:txBody>
                  <a:tcPr>
                    <a:solidFill>
                      <a:srgbClr val="00B050"/>
                    </a:solidFill>
                  </a:tcPr>
                </a:tc>
                <a:extLst>
                  <a:ext uri="{0D108BD9-81ED-4DB2-BD59-A6C34878D82A}">
                    <a16:rowId xmlns:a16="http://schemas.microsoft.com/office/drawing/2014/main" val="1708624389"/>
                  </a:ext>
                </a:extLst>
              </a:tr>
              <a:tr h="370840">
                <a:tc>
                  <a:txBody>
                    <a:bodyPr/>
                    <a:lstStyle/>
                    <a:p>
                      <a:r>
                        <a:rPr lang="fr-FR" dirty="0" smtClean="0"/>
                        <a:t>Les enfants</a:t>
                      </a:r>
                      <a:r>
                        <a:rPr lang="fr-FR" baseline="0" dirty="0" smtClean="0"/>
                        <a:t> malades</a:t>
                      </a:r>
                      <a:endParaRPr lang="fr-FR" dirty="0"/>
                    </a:p>
                  </a:txBody>
                  <a:tcPr/>
                </a:tc>
                <a:tc>
                  <a:txBody>
                    <a:bodyPr/>
                    <a:lstStyle/>
                    <a:p>
                      <a:r>
                        <a:rPr lang="fr-FR" dirty="0" smtClean="0"/>
                        <a:t>mangeront</a:t>
                      </a:r>
                      <a:endParaRPr lang="fr-FR" dirty="0"/>
                    </a:p>
                  </a:txBody>
                  <a:tcPr>
                    <a:solidFill>
                      <a:srgbClr val="FFC000"/>
                    </a:solidFill>
                  </a:tcPr>
                </a:tc>
                <a:tc>
                  <a:txBody>
                    <a:bodyPr/>
                    <a:lstStyle/>
                    <a:p>
                      <a:r>
                        <a:rPr lang="fr-FR" dirty="0" smtClean="0"/>
                        <a:t>Dans la rivière.</a:t>
                      </a:r>
                      <a:endParaRPr lang="fr-FR" dirty="0"/>
                    </a:p>
                  </a:txBody>
                  <a:tcPr>
                    <a:solidFill>
                      <a:srgbClr val="00B050"/>
                    </a:solidFill>
                  </a:tcPr>
                </a:tc>
                <a:extLst>
                  <a:ext uri="{0D108BD9-81ED-4DB2-BD59-A6C34878D82A}">
                    <a16:rowId xmlns:a16="http://schemas.microsoft.com/office/drawing/2014/main" val="3676062949"/>
                  </a:ext>
                </a:extLst>
              </a:tr>
              <a:tr h="307340">
                <a:tc>
                  <a:txBody>
                    <a:bodyPr/>
                    <a:lstStyle/>
                    <a:p>
                      <a:r>
                        <a:rPr lang="fr-FR" dirty="0" smtClean="0"/>
                        <a:t>Elles</a:t>
                      </a:r>
                      <a:endParaRPr lang="fr-FR" dirty="0"/>
                    </a:p>
                  </a:txBody>
                  <a:tcPr/>
                </a:tc>
                <a:tc>
                  <a:txBody>
                    <a:bodyPr/>
                    <a:lstStyle/>
                    <a:p>
                      <a:r>
                        <a:rPr lang="fr-FR" dirty="0" smtClean="0"/>
                        <a:t>Se lavaient</a:t>
                      </a:r>
                      <a:endParaRPr lang="fr-FR" dirty="0"/>
                    </a:p>
                  </a:txBody>
                  <a:tcPr>
                    <a:solidFill>
                      <a:srgbClr val="FFC000"/>
                    </a:solidFill>
                  </a:tcPr>
                </a:tc>
                <a:tc>
                  <a:txBody>
                    <a:bodyPr/>
                    <a:lstStyle/>
                    <a:p>
                      <a:r>
                        <a:rPr lang="fr-FR" dirty="0" smtClean="0"/>
                        <a:t>Tous</a:t>
                      </a:r>
                      <a:r>
                        <a:rPr lang="fr-FR" baseline="0" dirty="0" smtClean="0"/>
                        <a:t> les matins depuis dix ans.</a:t>
                      </a:r>
                      <a:endParaRPr lang="fr-FR" dirty="0"/>
                    </a:p>
                  </a:txBody>
                  <a:tcPr>
                    <a:solidFill>
                      <a:srgbClr val="00B050"/>
                    </a:solidFill>
                  </a:tcPr>
                </a:tc>
                <a:extLst>
                  <a:ext uri="{0D108BD9-81ED-4DB2-BD59-A6C34878D82A}">
                    <a16:rowId xmlns:a16="http://schemas.microsoft.com/office/drawing/2014/main" val="438013782"/>
                  </a:ext>
                </a:extLst>
              </a:tr>
              <a:tr h="370840">
                <a:tc>
                  <a:txBody>
                    <a:bodyPr/>
                    <a:lstStyle/>
                    <a:p>
                      <a:r>
                        <a:rPr lang="fr-FR" dirty="0" smtClean="0"/>
                        <a:t>Le petit chat de son grand père</a:t>
                      </a:r>
                      <a:endParaRPr lang="fr-FR" dirty="0"/>
                    </a:p>
                  </a:txBody>
                  <a:tcPr/>
                </a:tc>
                <a:tc>
                  <a:txBody>
                    <a:bodyPr/>
                    <a:lstStyle/>
                    <a:p>
                      <a:r>
                        <a:rPr lang="fr-FR" dirty="0" smtClean="0"/>
                        <a:t>A été retrouvé</a:t>
                      </a:r>
                      <a:endParaRPr lang="fr-FR" dirty="0"/>
                    </a:p>
                  </a:txBody>
                  <a:tcPr>
                    <a:solidFill>
                      <a:srgbClr val="FFC000"/>
                    </a:solidFill>
                  </a:tcPr>
                </a:tc>
                <a:tc>
                  <a:txBody>
                    <a:bodyPr/>
                    <a:lstStyle/>
                    <a:p>
                      <a:r>
                        <a:rPr lang="fr-FR" dirty="0" smtClean="0"/>
                        <a:t>Parce</a:t>
                      </a:r>
                      <a:r>
                        <a:rPr lang="fr-FR" baseline="0" dirty="0" smtClean="0"/>
                        <a:t> qu’il est dérangé.</a:t>
                      </a:r>
                      <a:endParaRPr lang="fr-FR" dirty="0"/>
                    </a:p>
                  </a:txBody>
                  <a:tcPr>
                    <a:solidFill>
                      <a:srgbClr val="00B050"/>
                    </a:solidFill>
                  </a:tcPr>
                </a:tc>
                <a:extLst>
                  <a:ext uri="{0D108BD9-81ED-4DB2-BD59-A6C34878D82A}">
                    <a16:rowId xmlns:a16="http://schemas.microsoft.com/office/drawing/2014/main" val="1142948983"/>
                  </a:ext>
                </a:extLst>
              </a:tr>
              <a:tr h="370840">
                <a:tc>
                  <a:txBody>
                    <a:bodyPr/>
                    <a:lstStyle/>
                    <a:p>
                      <a:r>
                        <a:rPr lang="fr-FR" dirty="0" smtClean="0"/>
                        <a:t>Ces châteaux</a:t>
                      </a:r>
                      <a:r>
                        <a:rPr lang="fr-FR" baseline="0" dirty="0" smtClean="0"/>
                        <a:t> de la Loire</a:t>
                      </a:r>
                      <a:endParaRPr lang="fr-FR" dirty="0"/>
                    </a:p>
                  </a:txBody>
                  <a:tcPr/>
                </a:tc>
                <a:tc>
                  <a:txBody>
                    <a:bodyPr/>
                    <a:lstStyle/>
                    <a:p>
                      <a:r>
                        <a:rPr lang="fr-FR" dirty="0" smtClean="0"/>
                        <a:t>sont</a:t>
                      </a:r>
                      <a:endParaRPr lang="fr-FR" dirty="0"/>
                    </a:p>
                  </a:txBody>
                  <a:tcPr>
                    <a:solidFill>
                      <a:srgbClr val="FFC000"/>
                    </a:solidFill>
                  </a:tcPr>
                </a:tc>
                <a:tc>
                  <a:txBody>
                    <a:bodyPr/>
                    <a:lstStyle/>
                    <a:p>
                      <a:r>
                        <a:rPr lang="fr-FR" dirty="0" smtClean="0"/>
                        <a:t>Comme un seul homme.</a:t>
                      </a:r>
                      <a:endParaRPr lang="fr-FR" dirty="0"/>
                    </a:p>
                  </a:txBody>
                  <a:tcPr>
                    <a:solidFill>
                      <a:srgbClr val="00B050"/>
                    </a:solidFill>
                  </a:tcPr>
                </a:tc>
                <a:extLst>
                  <a:ext uri="{0D108BD9-81ED-4DB2-BD59-A6C34878D82A}">
                    <a16:rowId xmlns:a16="http://schemas.microsoft.com/office/drawing/2014/main" val="3412300304"/>
                  </a:ext>
                </a:extLst>
              </a:tr>
              <a:tr h="370840">
                <a:tc>
                  <a:txBody>
                    <a:bodyPr/>
                    <a:lstStyle/>
                    <a:p>
                      <a:r>
                        <a:rPr lang="fr-FR" dirty="0" smtClean="0"/>
                        <a:t>Quelques unes</a:t>
                      </a:r>
                      <a:endParaRPr lang="fr-FR" dirty="0"/>
                    </a:p>
                  </a:txBody>
                  <a:tcPr/>
                </a:tc>
                <a:tc>
                  <a:txBody>
                    <a:bodyPr/>
                    <a:lstStyle/>
                    <a:p>
                      <a:r>
                        <a:rPr lang="fr-FR" dirty="0" smtClean="0"/>
                        <a:t>Ont</a:t>
                      </a:r>
                      <a:r>
                        <a:rPr lang="fr-FR" baseline="0" dirty="0" smtClean="0"/>
                        <a:t> eu</a:t>
                      </a:r>
                      <a:endParaRPr lang="fr-FR" dirty="0"/>
                    </a:p>
                  </a:txBody>
                  <a:tcPr>
                    <a:solidFill>
                      <a:srgbClr val="FFC000"/>
                    </a:solidFill>
                  </a:tcPr>
                </a:tc>
                <a:tc>
                  <a:txBody>
                    <a:bodyPr/>
                    <a:lstStyle/>
                    <a:p>
                      <a:r>
                        <a:rPr lang="fr-FR" dirty="0" smtClean="0"/>
                        <a:t>De sorte que je ne peux plus m’en servir.</a:t>
                      </a:r>
                      <a:endParaRPr lang="fr-FR" dirty="0"/>
                    </a:p>
                  </a:txBody>
                  <a:tcPr>
                    <a:solidFill>
                      <a:srgbClr val="00B050"/>
                    </a:solidFill>
                  </a:tcPr>
                </a:tc>
                <a:extLst>
                  <a:ext uri="{0D108BD9-81ED-4DB2-BD59-A6C34878D82A}">
                    <a16:rowId xmlns:a16="http://schemas.microsoft.com/office/drawing/2014/main" val="1642590024"/>
                  </a:ext>
                </a:extLst>
              </a:tr>
              <a:tr h="370840">
                <a:tc>
                  <a:txBody>
                    <a:bodyPr/>
                    <a:lstStyle/>
                    <a:p>
                      <a:r>
                        <a:rPr lang="fr-FR" dirty="0" smtClean="0"/>
                        <a:t>Mon</a:t>
                      </a:r>
                      <a:r>
                        <a:rPr lang="fr-FR" baseline="0" dirty="0" smtClean="0"/>
                        <a:t> ordinateur </a:t>
                      </a:r>
                      <a:r>
                        <a:rPr lang="fr-FR" baseline="0" dirty="0" err="1" smtClean="0"/>
                        <a:t>vérouillé</a:t>
                      </a:r>
                      <a:endParaRPr lang="fr-FR" dirty="0"/>
                    </a:p>
                  </a:txBody>
                  <a:tcPr/>
                </a:tc>
                <a:tc>
                  <a:txBody>
                    <a:bodyPr/>
                    <a:lstStyle/>
                    <a:p>
                      <a:r>
                        <a:rPr lang="fr-FR" dirty="0" smtClean="0"/>
                        <a:t>Est démantelé</a:t>
                      </a:r>
                      <a:endParaRPr lang="fr-FR" dirty="0"/>
                    </a:p>
                  </a:txBody>
                  <a:tcPr>
                    <a:solidFill>
                      <a:srgbClr val="FFC000"/>
                    </a:solidFill>
                  </a:tcPr>
                </a:tc>
                <a:tc>
                  <a:txBody>
                    <a:bodyPr/>
                    <a:lstStyle/>
                    <a:p>
                      <a:r>
                        <a:rPr lang="fr-FR" dirty="0" smtClean="0"/>
                        <a:t>Or je n’en sais rien.</a:t>
                      </a:r>
                      <a:endParaRPr lang="fr-FR" dirty="0"/>
                    </a:p>
                  </a:txBody>
                  <a:tcPr>
                    <a:solidFill>
                      <a:srgbClr val="00B050"/>
                    </a:solidFill>
                  </a:tcPr>
                </a:tc>
                <a:extLst>
                  <a:ext uri="{0D108BD9-81ED-4DB2-BD59-A6C34878D82A}">
                    <a16:rowId xmlns:a16="http://schemas.microsoft.com/office/drawing/2014/main" val="4011906355"/>
                  </a:ext>
                </a:extLst>
              </a:tr>
              <a:tr h="370840">
                <a:tc>
                  <a:txBody>
                    <a:bodyPr/>
                    <a:lstStyle/>
                    <a:p>
                      <a:endParaRPr lang="fr-FR" dirty="0"/>
                    </a:p>
                  </a:txBody>
                  <a:tcPr/>
                </a:tc>
                <a:tc>
                  <a:txBody>
                    <a:bodyPr/>
                    <a:lstStyle/>
                    <a:p>
                      <a:endParaRPr lang="fr-FR" dirty="0"/>
                    </a:p>
                  </a:txBody>
                  <a:tcPr>
                    <a:solidFill>
                      <a:srgbClr val="FFC000"/>
                    </a:solidFill>
                  </a:tcPr>
                </a:tc>
                <a:tc>
                  <a:txBody>
                    <a:bodyPr/>
                    <a:lstStyle/>
                    <a:p>
                      <a:r>
                        <a:rPr lang="fr-FR" dirty="0" smtClean="0"/>
                        <a:t>Le pain au chocolat.</a:t>
                      </a:r>
                      <a:endParaRPr lang="fr-FR" dirty="0"/>
                    </a:p>
                  </a:txBody>
                  <a:tcPr>
                    <a:solidFill>
                      <a:srgbClr val="00B050"/>
                    </a:solidFill>
                  </a:tcPr>
                </a:tc>
                <a:extLst>
                  <a:ext uri="{0D108BD9-81ED-4DB2-BD59-A6C34878D82A}">
                    <a16:rowId xmlns:a16="http://schemas.microsoft.com/office/drawing/2014/main" val="3521274385"/>
                  </a:ext>
                </a:extLst>
              </a:tr>
              <a:tr h="370840">
                <a:tc>
                  <a:txBody>
                    <a:bodyPr/>
                    <a:lstStyle/>
                    <a:p>
                      <a:endParaRPr lang="fr-FR" dirty="0"/>
                    </a:p>
                  </a:txBody>
                  <a:tcPr/>
                </a:tc>
                <a:tc>
                  <a:txBody>
                    <a:bodyPr/>
                    <a:lstStyle/>
                    <a:p>
                      <a:endParaRPr lang="fr-FR" dirty="0"/>
                    </a:p>
                  </a:txBody>
                  <a:tcPr>
                    <a:solidFill>
                      <a:srgbClr val="FFC000"/>
                    </a:solidFill>
                  </a:tcPr>
                </a:tc>
                <a:tc>
                  <a:txBody>
                    <a:bodyPr/>
                    <a:lstStyle/>
                    <a:p>
                      <a:r>
                        <a:rPr lang="fr-FR" dirty="0" smtClean="0"/>
                        <a:t>De partir.</a:t>
                      </a:r>
                      <a:endParaRPr lang="fr-FR" dirty="0"/>
                    </a:p>
                  </a:txBody>
                  <a:tcPr>
                    <a:solidFill>
                      <a:srgbClr val="00B050"/>
                    </a:solidFill>
                  </a:tcPr>
                </a:tc>
                <a:extLst>
                  <a:ext uri="{0D108BD9-81ED-4DB2-BD59-A6C34878D82A}">
                    <a16:rowId xmlns:a16="http://schemas.microsoft.com/office/drawing/2014/main" val="40101205"/>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60147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00100" y="111125"/>
            <a:ext cx="10515600" cy="879475"/>
          </a:xfrm>
        </p:spPr>
        <p:txBody>
          <a:bodyPr/>
          <a:lstStyle/>
          <a:p>
            <a:r>
              <a:rPr lang="fr-FR" b="1" dirty="0">
                <a:solidFill>
                  <a:srgbClr val="0070C0"/>
                </a:solidFill>
              </a:rPr>
              <a:t>COLLECTE PAR FONCTION</a:t>
            </a:r>
            <a:endParaRPr lang="fr-FR" dirty="0"/>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1661579315"/>
              </p:ext>
            </p:extLst>
          </p:nvPr>
        </p:nvGraphicFramePr>
        <p:xfrm>
          <a:off x="673100" y="901700"/>
          <a:ext cx="10515600" cy="55016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21363740"/>
                    </a:ext>
                  </a:extLst>
                </a:gridCol>
                <a:gridCol w="1752600">
                  <a:extLst>
                    <a:ext uri="{9D8B030D-6E8A-4147-A177-3AD203B41FA5}">
                      <a16:colId xmlns:a16="http://schemas.microsoft.com/office/drawing/2014/main" val="2087048794"/>
                    </a:ext>
                  </a:extLst>
                </a:gridCol>
                <a:gridCol w="1752600">
                  <a:extLst>
                    <a:ext uri="{9D8B030D-6E8A-4147-A177-3AD203B41FA5}">
                      <a16:colId xmlns:a16="http://schemas.microsoft.com/office/drawing/2014/main" val="2344759170"/>
                    </a:ext>
                  </a:extLst>
                </a:gridCol>
                <a:gridCol w="1473200">
                  <a:extLst>
                    <a:ext uri="{9D8B030D-6E8A-4147-A177-3AD203B41FA5}">
                      <a16:colId xmlns:a16="http://schemas.microsoft.com/office/drawing/2014/main" val="4010999115"/>
                    </a:ext>
                  </a:extLst>
                </a:gridCol>
                <a:gridCol w="2032000">
                  <a:extLst>
                    <a:ext uri="{9D8B030D-6E8A-4147-A177-3AD203B41FA5}">
                      <a16:colId xmlns:a16="http://schemas.microsoft.com/office/drawing/2014/main" val="1803361875"/>
                    </a:ext>
                  </a:extLst>
                </a:gridCol>
                <a:gridCol w="1752600">
                  <a:extLst>
                    <a:ext uri="{9D8B030D-6E8A-4147-A177-3AD203B41FA5}">
                      <a16:colId xmlns:a16="http://schemas.microsoft.com/office/drawing/2014/main" val="4054587937"/>
                    </a:ext>
                  </a:extLst>
                </a:gridCol>
              </a:tblGrid>
              <a:tr h="370840">
                <a:tc gridSpan="3">
                  <a:txBody>
                    <a:bodyPr/>
                    <a:lstStyle/>
                    <a:p>
                      <a:r>
                        <a:rPr lang="fr-FR" dirty="0" smtClean="0"/>
                        <a:t>GROUPE SUJET</a:t>
                      </a:r>
                      <a:endParaRPr lang="fr-FR" dirty="0"/>
                    </a:p>
                  </a:txBody>
                  <a:tcPr marL="87935" marR="87935"/>
                </a:tc>
                <a:tc hMerge="1">
                  <a:txBody>
                    <a:bodyPr/>
                    <a:lstStyle/>
                    <a:p>
                      <a:endParaRPr lang="fr-FR" dirty="0"/>
                    </a:p>
                  </a:txBody>
                  <a:tcPr marL="87935" marR="87935"/>
                </a:tc>
                <a:tc hMerge="1">
                  <a:txBody>
                    <a:bodyPr/>
                    <a:lstStyle/>
                    <a:p>
                      <a:endParaRPr lang="fr-FR" dirty="0"/>
                    </a:p>
                  </a:txBody>
                  <a:tcPr marL="87935" marR="87935"/>
                </a:tc>
                <a:tc rowSpan="2">
                  <a:txBody>
                    <a:bodyPr/>
                    <a:lstStyle/>
                    <a:p>
                      <a:r>
                        <a:rPr lang="fr-FR" dirty="0" smtClean="0"/>
                        <a:t>V</a:t>
                      </a:r>
                      <a:endParaRPr lang="fr-FR" dirty="0"/>
                    </a:p>
                  </a:txBody>
                  <a:tcPr marL="87935" marR="87935">
                    <a:solidFill>
                      <a:srgbClr val="FFC000"/>
                    </a:solidFill>
                  </a:tcPr>
                </a:tc>
                <a:tc rowSpan="2" gridSpan="2">
                  <a:txBody>
                    <a:bodyPr/>
                    <a:lstStyle/>
                    <a:p>
                      <a:r>
                        <a:rPr lang="fr-FR" dirty="0" smtClean="0"/>
                        <a:t>GROUPE COMPLÉMENT</a:t>
                      </a:r>
                      <a:endParaRPr lang="fr-FR" dirty="0"/>
                    </a:p>
                  </a:txBody>
                  <a:tcPr marL="87935" marR="87935">
                    <a:solidFill>
                      <a:srgbClr val="92D050"/>
                    </a:solidFill>
                  </a:tcPr>
                </a:tc>
                <a:tc rowSpan="2" hMerge="1">
                  <a:txBody>
                    <a:bodyPr/>
                    <a:lstStyle/>
                    <a:p>
                      <a:endParaRPr lang="fr-FR" dirty="0"/>
                    </a:p>
                  </a:txBody>
                  <a:tcPr marL="87935" marR="87935"/>
                </a:tc>
                <a:extLst>
                  <a:ext uri="{0D108BD9-81ED-4DB2-BD59-A6C34878D82A}">
                    <a16:rowId xmlns:a16="http://schemas.microsoft.com/office/drawing/2014/main" val="2908886419"/>
                  </a:ext>
                </a:extLst>
              </a:tr>
              <a:tr h="370840">
                <a:tc>
                  <a:txBody>
                    <a:bodyPr/>
                    <a:lstStyle/>
                    <a:p>
                      <a:r>
                        <a:rPr lang="fr-FR" b="1" dirty="0" smtClean="0">
                          <a:solidFill>
                            <a:schemeClr val="bg1"/>
                          </a:solidFill>
                        </a:rPr>
                        <a:t>SUJET</a:t>
                      </a:r>
                      <a:endParaRPr lang="fr-FR" b="1" dirty="0">
                        <a:solidFill>
                          <a:schemeClr val="bg1"/>
                        </a:solidFill>
                      </a:endParaRPr>
                    </a:p>
                  </a:txBody>
                  <a:tcPr marL="87935" marR="87935">
                    <a:solidFill>
                      <a:schemeClr val="accent1">
                        <a:lumMod val="40000"/>
                        <a:lumOff val="60000"/>
                      </a:schemeClr>
                    </a:solidFill>
                  </a:tcPr>
                </a:tc>
                <a:tc>
                  <a:txBody>
                    <a:bodyPr/>
                    <a:lstStyle/>
                    <a:p>
                      <a:r>
                        <a:rPr lang="fr-FR" b="1" dirty="0" smtClean="0">
                          <a:solidFill>
                            <a:schemeClr val="bg1"/>
                          </a:solidFill>
                        </a:rPr>
                        <a:t>COMPLÉMENTS</a:t>
                      </a:r>
                      <a:r>
                        <a:rPr lang="fr-FR" b="1" baseline="0" dirty="0" smtClean="0">
                          <a:solidFill>
                            <a:schemeClr val="bg1"/>
                          </a:solidFill>
                        </a:rPr>
                        <a:t> DU NOM</a:t>
                      </a:r>
                      <a:endParaRPr lang="fr-FR" b="1" dirty="0">
                        <a:solidFill>
                          <a:schemeClr val="bg1"/>
                        </a:solidFill>
                      </a:endParaRPr>
                    </a:p>
                  </a:txBody>
                  <a:tcPr marL="87935" marR="87935">
                    <a:solidFill>
                      <a:schemeClr val="accent1">
                        <a:lumMod val="60000"/>
                        <a:lumOff val="40000"/>
                      </a:schemeClr>
                    </a:solidFill>
                  </a:tcPr>
                </a:tc>
                <a:tc>
                  <a:txBody>
                    <a:bodyPr/>
                    <a:lstStyle/>
                    <a:p>
                      <a:r>
                        <a:rPr lang="fr-FR" b="1" dirty="0" smtClean="0">
                          <a:solidFill>
                            <a:schemeClr val="bg1"/>
                          </a:solidFill>
                        </a:rPr>
                        <a:t>EPITHÈTE</a:t>
                      </a:r>
                      <a:endParaRPr lang="fr-FR" b="1" dirty="0">
                        <a:solidFill>
                          <a:schemeClr val="bg1"/>
                        </a:solidFill>
                      </a:endParaRPr>
                    </a:p>
                  </a:txBody>
                  <a:tcPr marL="87935" marR="87935">
                    <a:solidFill>
                      <a:schemeClr val="accent1">
                        <a:lumMod val="75000"/>
                      </a:schemeClr>
                    </a:solidFill>
                  </a:tcPr>
                </a:tc>
                <a:tc vMerge="1">
                  <a:txBody>
                    <a:bodyPr/>
                    <a:lstStyle/>
                    <a:p>
                      <a:endParaRPr lang="fr-FR" dirty="0"/>
                    </a:p>
                  </a:txBody>
                  <a:tcPr marL="87935" marR="87935">
                    <a:solidFill>
                      <a:srgbClr val="FFC000"/>
                    </a:solidFill>
                  </a:tcPr>
                </a:tc>
                <a:tc gridSpan="2" vMerge="1">
                  <a:txBody>
                    <a:bodyPr/>
                    <a:lstStyle/>
                    <a:p>
                      <a:endParaRPr lang="fr-FR" dirty="0"/>
                    </a:p>
                  </a:txBody>
                  <a:tcPr marL="87935" marR="87935">
                    <a:solidFill>
                      <a:srgbClr val="92D050"/>
                    </a:solidFill>
                  </a:tcPr>
                </a:tc>
                <a:tc hMerge="1" vMerge="1">
                  <a:txBody>
                    <a:bodyPr/>
                    <a:lstStyle/>
                    <a:p>
                      <a:endParaRPr lang="fr-FR" dirty="0"/>
                    </a:p>
                  </a:txBody>
                  <a:tcPr marL="87935" marR="87935">
                    <a:solidFill>
                      <a:srgbClr val="00B050"/>
                    </a:solidFill>
                  </a:tcPr>
                </a:tc>
                <a:extLst>
                  <a:ext uri="{0D108BD9-81ED-4DB2-BD59-A6C34878D82A}">
                    <a16:rowId xmlns:a16="http://schemas.microsoft.com/office/drawing/2014/main" val="1052036535"/>
                  </a:ext>
                </a:extLst>
              </a:tr>
              <a:tr h="370840">
                <a:tc>
                  <a:txBody>
                    <a:bodyPr/>
                    <a:lstStyle/>
                    <a:p>
                      <a:r>
                        <a:rPr lang="fr-FR" dirty="0" smtClean="0"/>
                        <a:t>Les enfants</a:t>
                      </a:r>
                      <a:endParaRPr lang="fr-FR" dirty="0"/>
                    </a:p>
                  </a:txBody>
                  <a:tcPr marL="87935" marR="87935">
                    <a:solidFill>
                      <a:schemeClr val="accent1">
                        <a:lumMod val="40000"/>
                        <a:lumOff val="60000"/>
                      </a:schemeClr>
                    </a:solidFill>
                  </a:tcPr>
                </a:tc>
                <a:tc>
                  <a:txBody>
                    <a:bodyPr/>
                    <a:lstStyle/>
                    <a:p>
                      <a:endParaRPr lang="fr-FR" dirty="0"/>
                    </a:p>
                  </a:txBody>
                  <a:tcPr marL="87935" marR="87935">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malades</a:t>
                      </a:r>
                      <a:endParaRPr lang="fr-FR" dirty="0" smtClean="0"/>
                    </a:p>
                    <a:p>
                      <a:endParaRPr lang="fr-FR" dirty="0"/>
                    </a:p>
                  </a:txBody>
                  <a:tcPr marL="87935" marR="87935">
                    <a:solidFill>
                      <a:schemeClr val="accent1">
                        <a:lumMod val="75000"/>
                      </a:schemeClr>
                    </a:solidFill>
                  </a:tcPr>
                </a:tc>
                <a:tc>
                  <a:txBody>
                    <a:bodyPr/>
                    <a:lstStyle/>
                    <a:p>
                      <a:r>
                        <a:rPr lang="fr-FR" dirty="0" smtClean="0"/>
                        <a:t>mangeront</a:t>
                      </a:r>
                      <a:endParaRPr lang="fr-FR" dirty="0"/>
                    </a:p>
                  </a:txBody>
                  <a:tcPr marL="87935" marR="87935">
                    <a:solidFill>
                      <a:srgbClr val="FFC000"/>
                    </a:solidFill>
                  </a:tcPr>
                </a:tc>
                <a:tc>
                  <a:txBody>
                    <a:bodyPr/>
                    <a:lstStyle/>
                    <a:p>
                      <a:r>
                        <a:rPr lang="fr-FR" dirty="0" smtClean="0"/>
                        <a:t>Dans la rivière.</a:t>
                      </a:r>
                      <a:endParaRPr lang="fr-FR" dirty="0"/>
                    </a:p>
                  </a:txBody>
                  <a:tcPr marL="87935" marR="87935">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Or je n’en sais rien.</a:t>
                      </a:r>
                    </a:p>
                  </a:txBody>
                  <a:tcPr marL="87935" marR="87935">
                    <a:solidFill>
                      <a:srgbClr val="00B050"/>
                    </a:solidFill>
                  </a:tcPr>
                </a:tc>
                <a:extLst>
                  <a:ext uri="{0D108BD9-81ED-4DB2-BD59-A6C34878D82A}">
                    <a16:rowId xmlns:a16="http://schemas.microsoft.com/office/drawing/2014/main" val="679477698"/>
                  </a:ext>
                </a:extLst>
              </a:tr>
              <a:tr h="370840">
                <a:tc>
                  <a:txBody>
                    <a:bodyPr/>
                    <a:lstStyle/>
                    <a:p>
                      <a:r>
                        <a:rPr lang="fr-FR" dirty="0" smtClean="0"/>
                        <a:t>Elles</a:t>
                      </a:r>
                      <a:endParaRPr lang="fr-FR" dirty="0"/>
                    </a:p>
                  </a:txBody>
                  <a:tcPr marL="87935" marR="87935">
                    <a:solidFill>
                      <a:schemeClr val="accent1">
                        <a:lumMod val="40000"/>
                        <a:lumOff val="60000"/>
                      </a:schemeClr>
                    </a:solidFill>
                  </a:tcPr>
                </a:tc>
                <a:tc>
                  <a:txBody>
                    <a:bodyPr/>
                    <a:lstStyle/>
                    <a:p>
                      <a:endParaRPr lang="fr-FR" dirty="0"/>
                    </a:p>
                  </a:txBody>
                  <a:tcPr marL="87935" marR="87935">
                    <a:solidFill>
                      <a:schemeClr val="accent1">
                        <a:lumMod val="60000"/>
                        <a:lumOff val="40000"/>
                      </a:schemeClr>
                    </a:solidFill>
                  </a:tcPr>
                </a:tc>
                <a:tc>
                  <a:txBody>
                    <a:bodyPr/>
                    <a:lstStyle/>
                    <a:p>
                      <a:endParaRPr lang="fr-FR" dirty="0"/>
                    </a:p>
                  </a:txBody>
                  <a:tcPr marL="87935" marR="87935">
                    <a:solidFill>
                      <a:schemeClr val="accent1">
                        <a:lumMod val="75000"/>
                      </a:schemeClr>
                    </a:solidFill>
                  </a:tcPr>
                </a:tc>
                <a:tc>
                  <a:txBody>
                    <a:bodyPr/>
                    <a:lstStyle/>
                    <a:p>
                      <a:r>
                        <a:rPr lang="fr-FR" dirty="0" smtClean="0"/>
                        <a:t>Se lavaient</a:t>
                      </a:r>
                      <a:endParaRPr lang="fr-FR" dirty="0"/>
                    </a:p>
                  </a:txBody>
                  <a:tcPr marL="87935" marR="87935">
                    <a:solidFill>
                      <a:srgbClr val="FFC000"/>
                    </a:solidFill>
                  </a:tcPr>
                </a:tc>
                <a:tc>
                  <a:txBody>
                    <a:bodyPr/>
                    <a:lstStyle/>
                    <a:p>
                      <a:r>
                        <a:rPr lang="fr-FR" dirty="0" smtClean="0"/>
                        <a:t>Tous</a:t>
                      </a:r>
                      <a:r>
                        <a:rPr lang="fr-FR" baseline="0" dirty="0" smtClean="0"/>
                        <a:t> les matins depuis dix ans.</a:t>
                      </a:r>
                      <a:endParaRPr lang="fr-FR" dirty="0"/>
                    </a:p>
                  </a:txBody>
                  <a:tcPr marL="87935" marR="87935">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 sorte que je ne peux plus m’en servir.</a:t>
                      </a:r>
                    </a:p>
                  </a:txBody>
                  <a:tcPr marL="87935" marR="87935">
                    <a:solidFill>
                      <a:srgbClr val="00B050"/>
                    </a:solidFill>
                  </a:tcPr>
                </a:tc>
                <a:extLst>
                  <a:ext uri="{0D108BD9-81ED-4DB2-BD59-A6C34878D82A}">
                    <a16:rowId xmlns:a16="http://schemas.microsoft.com/office/drawing/2014/main" val="2786739515"/>
                  </a:ext>
                </a:extLst>
              </a:tr>
              <a:tr h="838200">
                <a:tc>
                  <a:txBody>
                    <a:bodyPr/>
                    <a:lstStyle/>
                    <a:p>
                      <a:r>
                        <a:rPr lang="fr-FR" dirty="0" smtClean="0"/>
                        <a:t>Le petit chat</a:t>
                      </a:r>
                      <a:endParaRPr lang="fr-FR" dirty="0"/>
                    </a:p>
                  </a:txBody>
                  <a:tcPr marL="87935" marR="87935">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 son grand-</a:t>
                      </a:r>
                      <a:r>
                        <a:rPr lang="fr-FR" baseline="0" dirty="0" smtClean="0"/>
                        <a:t>père</a:t>
                      </a:r>
                      <a:endParaRPr lang="fr-FR" dirty="0" smtClean="0"/>
                    </a:p>
                    <a:p>
                      <a:endParaRPr lang="fr-FR" dirty="0"/>
                    </a:p>
                  </a:txBody>
                  <a:tcPr marL="87935" marR="87935">
                    <a:solidFill>
                      <a:schemeClr val="accent1">
                        <a:lumMod val="60000"/>
                        <a:lumOff val="40000"/>
                      </a:schemeClr>
                    </a:solidFill>
                  </a:tcPr>
                </a:tc>
                <a:tc>
                  <a:txBody>
                    <a:bodyPr/>
                    <a:lstStyle/>
                    <a:p>
                      <a:endParaRPr lang="fr-FR" dirty="0"/>
                    </a:p>
                  </a:txBody>
                  <a:tcPr marL="87935" marR="87935">
                    <a:solidFill>
                      <a:schemeClr val="accent1">
                        <a:lumMod val="75000"/>
                      </a:schemeClr>
                    </a:solidFill>
                  </a:tcPr>
                </a:tc>
                <a:tc>
                  <a:txBody>
                    <a:bodyPr/>
                    <a:lstStyle/>
                    <a:p>
                      <a:r>
                        <a:rPr lang="fr-FR" dirty="0" smtClean="0"/>
                        <a:t>A été retrouvé</a:t>
                      </a:r>
                      <a:endParaRPr lang="fr-FR" dirty="0"/>
                    </a:p>
                  </a:txBody>
                  <a:tcPr marL="87935" marR="87935">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Comme un seul homme.</a:t>
                      </a:r>
                    </a:p>
                    <a:p>
                      <a:endParaRPr lang="fr-FR" dirty="0"/>
                    </a:p>
                  </a:txBody>
                  <a:tcPr marL="87935" marR="87935">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Parce</a:t>
                      </a:r>
                      <a:r>
                        <a:rPr lang="fr-FR" baseline="0" dirty="0" smtClean="0"/>
                        <a:t> qu’il est dérangé.</a:t>
                      </a:r>
                      <a:endParaRPr lang="fr-FR" dirty="0" smtClean="0"/>
                    </a:p>
                    <a:p>
                      <a:endParaRPr lang="fr-FR" dirty="0"/>
                    </a:p>
                  </a:txBody>
                  <a:tcPr marL="87935" marR="87935">
                    <a:solidFill>
                      <a:srgbClr val="00B050"/>
                    </a:solidFill>
                  </a:tcPr>
                </a:tc>
                <a:extLst>
                  <a:ext uri="{0D108BD9-81ED-4DB2-BD59-A6C34878D82A}">
                    <a16:rowId xmlns:a16="http://schemas.microsoft.com/office/drawing/2014/main" val="3788509052"/>
                  </a:ext>
                </a:extLst>
              </a:tr>
              <a:tr h="508000">
                <a:tc>
                  <a:txBody>
                    <a:bodyPr/>
                    <a:lstStyle/>
                    <a:p>
                      <a:r>
                        <a:rPr lang="fr-FR" dirty="0" smtClean="0"/>
                        <a:t>Ces châteaux</a:t>
                      </a:r>
                      <a:endParaRPr lang="fr-FR" dirty="0"/>
                    </a:p>
                  </a:txBody>
                  <a:tcPr marL="87935" marR="87935">
                    <a:solidFill>
                      <a:schemeClr val="accent1">
                        <a:lumMod val="40000"/>
                        <a:lumOff val="60000"/>
                      </a:schemeClr>
                    </a:solidFill>
                  </a:tcPr>
                </a:tc>
                <a:tc>
                  <a:txBody>
                    <a:bodyPr/>
                    <a:lstStyle/>
                    <a:p>
                      <a:r>
                        <a:rPr lang="fr-FR" dirty="0" smtClean="0"/>
                        <a:t>De la Loire</a:t>
                      </a:r>
                      <a:endParaRPr lang="fr-FR" dirty="0"/>
                    </a:p>
                  </a:txBody>
                  <a:tcPr marL="87935" marR="87935">
                    <a:solidFill>
                      <a:schemeClr val="accent1">
                        <a:lumMod val="60000"/>
                        <a:lumOff val="40000"/>
                      </a:schemeClr>
                    </a:solidFill>
                  </a:tcPr>
                </a:tc>
                <a:tc>
                  <a:txBody>
                    <a:bodyPr/>
                    <a:lstStyle/>
                    <a:p>
                      <a:endParaRPr lang="fr-FR" dirty="0"/>
                    </a:p>
                  </a:txBody>
                  <a:tcPr marL="87935" marR="87935">
                    <a:solidFill>
                      <a:schemeClr val="accent1">
                        <a:lumMod val="75000"/>
                      </a:schemeClr>
                    </a:solidFill>
                  </a:tcPr>
                </a:tc>
                <a:tc>
                  <a:txBody>
                    <a:bodyPr/>
                    <a:lstStyle/>
                    <a:p>
                      <a:r>
                        <a:rPr lang="fr-FR" dirty="0" smtClean="0"/>
                        <a:t>sont</a:t>
                      </a:r>
                      <a:endParaRPr lang="fr-FR" dirty="0"/>
                    </a:p>
                  </a:txBody>
                  <a:tcPr marL="87935" marR="87935">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 partir.</a:t>
                      </a:r>
                    </a:p>
                    <a:p>
                      <a:endParaRPr lang="fr-FR" dirty="0"/>
                    </a:p>
                  </a:txBody>
                  <a:tcPr marL="87935" marR="87935">
                    <a:solidFill>
                      <a:srgbClr val="92D050"/>
                    </a:solidFill>
                  </a:tcPr>
                </a:tc>
                <a:tc>
                  <a:txBody>
                    <a:bodyPr/>
                    <a:lstStyle/>
                    <a:p>
                      <a:endParaRPr lang="fr-FR" dirty="0"/>
                    </a:p>
                  </a:txBody>
                  <a:tcPr marL="87935" marR="87935">
                    <a:solidFill>
                      <a:srgbClr val="00B050"/>
                    </a:solidFill>
                  </a:tcPr>
                </a:tc>
                <a:extLst>
                  <a:ext uri="{0D108BD9-81ED-4DB2-BD59-A6C34878D82A}">
                    <a16:rowId xmlns:a16="http://schemas.microsoft.com/office/drawing/2014/main" val="2966238307"/>
                  </a:ext>
                </a:extLst>
              </a:tr>
              <a:tr h="370840">
                <a:tc>
                  <a:txBody>
                    <a:bodyPr/>
                    <a:lstStyle/>
                    <a:p>
                      <a:r>
                        <a:rPr lang="fr-FR" dirty="0" smtClean="0"/>
                        <a:t>Quelques unes</a:t>
                      </a:r>
                      <a:endParaRPr lang="fr-FR" dirty="0"/>
                    </a:p>
                  </a:txBody>
                  <a:tcPr marL="87935" marR="87935">
                    <a:solidFill>
                      <a:schemeClr val="accent1">
                        <a:lumMod val="40000"/>
                        <a:lumOff val="60000"/>
                      </a:schemeClr>
                    </a:solidFill>
                  </a:tcPr>
                </a:tc>
                <a:tc>
                  <a:txBody>
                    <a:bodyPr/>
                    <a:lstStyle/>
                    <a:p>
                      <a:endParaRPr lang="fr-FR" dirty="0"/>
                    </a:p>
                  </a:txBody>
                  <a:tcPr marL="87935" marR="87935">
                    <a:solidFill>
                      <a:schemeClr val="accent1">
                        <a:lumMod val="60000"/>
                        <a:lumOff val="40000"/>
                      </a:schemeClr>
                    </a:solidFill>
                  </a:tcPr>
                </a:tc>
                <a:tc>
                  <a:txBody>
                    <a:bodyPr/>
                    <a:lstStyle/>
                    <a:p>
                      <a:endParaRPr lang="fr-FR" dirty="0"/>
                    </a:p>
                  </a:txBody>
                  <a:tcPr marL="87935" marR="87935">
                    <a:solidFill>
                      <a:schemeClr val="accent1">
                        <a:lumMod val="75000"/>
                      </a:schemeClr>
                    </a:solidFill>
                  </a:tcPr>
                </a:tc>
                <a:tc>
                  <a:txBody>
                    <a:bodyPr/>
                    <a:lstStyle/>
                    <a:p>
                      <a:r>
                        <a:rPr lang="fr-FR" dirty="0" smtClean="0"/>
                        <a:t>Ont</a:t>
                      </a:r>
                      <a:r>
                        <a:rPr lang="fr-FR" baseline="0" dirty="0" smtClean="0"/>
                        <a:t> eu</a:t>
                      </a:r>
                      <a:endParaRPr lang="fr-FR" dirty="0"/>
                    </a:p>
                  </a:txBody>
                  <a:tcPr marL="87935" marR="87935">
                    <a:solidFill>
                      <a:srgbClr val="FFC000"/>
                    </a:solidFill>
                  </a:tcPr>
                </a:tc>
                <a:tc>
                  <a:txBody>
                    <a:bodyPr/>
                    <a:lstStyle/>
                    <a:p>
                      <a:r>
                        <a:rPr lang="fr-FR" dirty="0" smtClean="0"/>
                        <a:t>Le pain au chocolat.</a:t>
                      </a:r>
                      <a:endParaRPr lang="fr-FR" dirty="0"/>
                    </a:p>
                  </a:txBody>
                  <a:tcPr marL="87935" marR="87935">
                    <a:solidFill>
                      <a:srgbClr val="92D050"/>
                    </a:solidFill>
                  </a:tcPr>
                </a:tc>
                <a:tc>
                  <a:txBody>
                    <a:bodyPr/>
                    <a:lstStyle/>
                    <a:p>
                      <a:endParaRPr lang="fr-FR" dirty="0"/>
                    </a:p>
                  </a:txBody>
                  <a:tcPr marL="87935" marR="87935">
                    <a:solidFill>
                      <a:srgbClr val="00B050"/>
                    </a:solidFill>
                  </a:tcPr>
                </a:tc>
                <a:extLst>
                  <a:ext uri="{0D108BD9-81ED-4DB2-BD59-A6C34878D82A}">
                    <a16:rowId xmlns:a16="http://schemas.microsoft.com/office/drawing/2014/main" val="4164660852"/>
                  </a:ext>
                </a:extLst>
              </a:tr>
              <a:tr h="370840">
                <a:tc>
                  <a:txBody>
                    <a:bodyPr/>
                    <a:lstStyle/>
                    <a:p>
                      <a:r>
                        <a:rPr lang="fr-FR" dirty="0" smtClean="0"/>
                        <a:t>Mon</a:t>
                      </a:r>
                      <a:r>
                        <a:rPr lang="fr-FR" baseline="0" dirty="0" smtClean="0"/>
                        <a:t> ordinateur </a:t>
                      </a:r>
                      <a:endParaRPr lang="fr-FR" dirty="0"/>
                    </a:p>
                  </a:txBody>
                  <a:tcPr marL="87935" marR="87935">
                    <a:solidFill>
                      <a:schemeClr val="accent1">
                        <a:lumMod val="40000"/>
                        <a:lumOff val="60000"/>
                      </a:schemeClr>
                    </a:solidFill>
                  </a:tcPr>
                </a:tc>
                <a:tc>
                  <a:txBody>
                    <a:bodyPr/>
                    <a:lstStyle/>
                    <a:p>
                      <a:endParaRPr lang="fr-FR" dirty="0"/>
                    </a:p>
                  </a:txBody>
                  <a:tcPr marL="87935" marR="87935">
                    <a:solidFill>
                      <a:schemeClr val="accent1">
                        <a:lumMod val="60000"/>
                        <a:lumOff val="40000"/>
                      </a:schemeClr>
                    </a:solidFill>
                  </a:tcPr>
                </a:tc>
                <a:tc>
                  <a:txBody>
                    <a:bodyPr/>
                    <a:lstStyle/>
                    <a:p>
                      <a:r>
                        <a:rPr lang="fr-FR" dirty="0" err="1" smtClean="0"/>
                        <a:t>vérouillé</a:t>
                      </a:r>
                      <a:endParaRPr lang="fr-FR" dirty="0"/>
                    </a:p>
                  </a:txBody>
                  <a:tcPr marL="87935" marR="87935">
                    <a:solidFill>
                      <a:schemeClr val="accent1">
                        <a:lumMod val="75000"/>
                      </a:schemeClr>
                    </a:solidFill>
                  </a:tcPr>
                </a:tc>
                <a:tc>
                  <a:txBody>
                    <a:bodyPr/>
                    <a:lstStyle/>
                    <a:p>
                      <a:r>
                        <a:rPr lang="fr-FR" dirty="0" smtClean="0"/>
                        <a:t>Est démantelé</a:t>
                      </a:r>
                      <a:endParaRPr lang="fr-FR" dirty="0"/>
                    </a:p>
                  </a:txBody>
                  <a:tcPr marL="87935" marR="87935">
                    <a:solidFill>
                      <a:srgbClr val="FFC000"/>
                    </a:solidFill>
                  </a:tcPr>
                </a:tc>
                <a:tc>
                  <a:txBody>
                    <a:bodyPr/>
                    <a:lstStyle/>
                    <a:p>
                      <a:endParaRPr lang="fr-FR" dirty="0"/>
                    </a:p>
                  </a:txBody>
                  <a:tcPr marL="87935" marR="87935">
                    <a:solidFill>
                      <a:srgbClr val="92D050"/>
                    </a:solidFill>
                  </a:tcPr>
                </a:tc>
                <a:tc>
                  <a:txBody>
                    <a:bodyPr/>
                    <a:lstStyle/>
                    <a:p>
                      <a:endParaRPr lang="fr-FR" dirty="0"/>
                    </a:p>
                  </a:txBody>
                  <a:tcPr marL="87935" marR="87935">
                    <a:solidFill>
                      <a:srgbClr val="00B050"/>
                    </a:solidFill>
                  </a:tcPr>
                </a:tc>
                <a:extLst>
                  <a:ext uri="{0D108BD9-81ED-4DB2-BD59-A6C34878D82A}">
                    <a16:rowId xmlns:a16="http://schemas.microsoft.com/office/drawing/2014/main" val="2716018705"/>
                  </a:ext>
                </a:extLst>
              </a:tr>
              <a:tr h="370840">
                <a:tc>
                  <a:txBody>
                    <a:bodyPr/>
                    <a:lstStyle/>
                    <a:p>
                      <a:endParaRPr lang="fr-FR" dirty="0"/>
                    </a:p>
                  </a:txBody>
                  <a:tcPr marL="87935" marR="87935">
                    <a:solidFill>
                      <a:schemeClr val="accent1">
                        <a:lumMod val="40000"/>
                        <a:lumOff val="60000"/>
                      </a:schemeClr>
                    </a:solidFill>
                  </a:tcPr>
                </a:tc>
                <a:tc>
                  <a:txBody>
                    <a:bodyPr/>
                    <a:lstStyle/>
                    <a:p>
                      <a:endParaRPr lang="fr-FR" dirty="0"/>
                    </a:p>
                  </a:txBody>
                  <a:tcPr marL="87935" marR="87935">
                    <a:solidFill>
                      <a:schemeClr val="accent1">
                        <a:lumMod val="60000"/>
                        <a:lumOff val="40000"/>
                      </a:schemeClr>
                    </a:solidFill>
                  </a:tcPr>
                </a:tc>
                <a:tc>
                  <a:txBody>
                    <a:bodyPr/>
                    <a:lstStyle/>
                    <a:p>
                      <a:endParaRPr lang="fr-FR" dirty="0"/>
                    </a:p>
                  </a:txBody>
                  <a:tcPr marL="87935" marR="87935">
                    <a:solidFill>
                      <a:schemeClr val="accent1">
                        <a:lumMod val="75000"/>
                      </a:schemeClr>
                    </a:solidFill>
                  </a:tcPr>
                </a:tc>
                <a:tc>
                  <a:txBody>
                    <a:bodyPr/>
                    <a:lstStyle/>
                    <a:p>
                      <a:r>
                        <a:rPr lang="fr-FR" dirty="0" smtClean="0"/>
                        <a:t>Ont décidé</a:t>
                      </a:r>
                      <a:endParaRPr lang="fr-FR" dirty="0"/>
                    </a:p>
                  </a:txBody>
                  <a:tcPr marL="87935" marR="87935">
                    <a:solidFill>
                      <a:srgbClr val="FFC000"/>
                    </a:solidFill>
                  </a:tcPr>
                </a:tc>
                <a:tc>
                  <a:txBody>
                    <a:bodyPr/>
                    <a:lstStyle/>
                    <a:p>
                      <a:endParaRPr lang="fr-FR" dirty="0"/>
                    </a:p>
                  </a:txBody>
                  <a:tcPr marL="87935" marR="87935">
                    <a:solidFill>
                      <a:srgbClr val="92D050"/>
                    </a:solidFill>
                  </a:tcPr>
                </a:tc>
                <a:tc>
                  <a:txBody>
                    <a:bodyPr/>
                    <a:lstStyle/>
                    <a:p>
                      <a:endParaRPr lang="fr-FR" dirty="0"/>
                    </a:p>
                  </a:txBody>
                  <a:tcPr marL="87935" marR="87935">
                    <a:solidFill>
                      <a:srgbClr val="00B050"/>
                    </a:solidFill>
                  </a:tcPr>
                </a:tc>
                <a:extLst>
                  <a:ext uri="{0D108BD9-81ED-4DB2-BD59-A6C34878D82A}">
                    <a16:rowId xmlns:a16="http://schemas.microsoft.com/office/drawing/2014/main" val="3951678620"/>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98152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9300" y="1"/>
            <a:ext cx="10515600" cy="762000"/>
          </a:xfrm>
        </p:spPr>
        <p:txBody>
          <a:bodyPr/>
          <a:lstStyle/>
          <a:p>
            <a:r>
              <a:rPr lang="fr-FR" b="1" dirty="0" smtClean="0">
                <a:solidFill>
                  <a:srgbClr val="0070C0"/>
                </a:solidFill>
              </a:rPr>
              <a:t>COLLECTE PAR TEXTE</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4908916"/>
              </p:ext>
            </p:extLst>
          </p:nvPr>
        </p:nvGraphicFramePr>
        <p:xfrm>
          <a:off x="749300" y="1765302"/>
          <a:ext cx="10515600" cy="30276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879854951"/>
                    </a:ext>
                  </a:extLst>
                </a:gridCol>
                <a:gridCol w="3505200">
                  <a:extLst>
                    <a:ext uri="{9D8B030D-6E8A-4147-A177-3AD203B41FA5}">
                      <a16:colId xmlns:a16="http://schemas.microsoft.com/office/drawing/2014/main" val="2662801960"/>
                    </a:ext>
                  </a:extLst>
                </a:gridCol>
                <a:gridCol w="3505200">
                  <a:extLst>
                    <a:ext uri="{9D8B030D-6E8A-4147-A177-3AD203B41FA5}">
                      <a16:colId xmlns:a16="http://schemas.microsoft.com/office/drawing/2014/main" val="2923114161"/>
                    </a:ext>
                  </a:extLst>
                </a:gridCol>
              </a:tblGrid>
              <a:tr h="269241">
                <a:tc>
                  <a:txBody>
                    <a:bodyPr/>
                    <a:lstStyle/>
                    <a:p>
                      <a:r>
                        <a:rPr lang="fr-FR" b="1" dirty="0" smtClean="0">
                          <a:solidFill>
                            <a:schemeClr val="tx1"/>
                          </a:solidFill>
                        </a:rPr>
                        <a:t>RECIT</a:t>
                      </a:r>
                      <a:endParaRPr lang="fr-FR" b="1" dirty="0">
                        <a:solidFill>
                          <a:schemeClr val="tx1"/>
                        </a:solidFill>
                      </a:endParaRPr>
                    </a:p>
                  </a:txBody>
                  <a:tcPr>
                    <a:solidFill>
                      <a:schemeClr val="accent1">
                        <a:lumMod val="75000"/>
                      </a:schemeClr>
                    </a:solidFill>
                  </a:tcPr>
                </a:tc>
                <a:tc>
                  <a:txBody>
                    <a:bodyPr/>
                    <a:lstStyle/>
                    <a:p>
                      <a:r>
                        <a:rPr lang="fr-FR" b="1" dirty="0" smtClean="0">
                          <a:solidFill>
                            <a:schemeClr val="tx1"/>
                          </a:solidFill>
                        </a:rPr>
                        <a:t>POESIE</a:t>
                      </a:r>
                      <a:endParaRPr lang="fr-FR" b="1" dirty="0">
                        <a:solidFill>
                          <a:schemeClr val="tx1"/>
                        </a:solidFill>
                      </a:endParaRPr>
                    </a:p>
                  </a:txBody>
                  <a:tcPr>
                    <a:solidFill>
                      <a:schemeClr val="accent1">
                        <a:lumMod val="75000"/>
                      </a:schemeClr>
                    </a:solidFill>
                  </a:tcPr>
                </a:tc>
                <a:tc>
                  <a:txBody>
                    <a:bodyPr/>
                    <a:lstStyle/>
                    <a:p>
                      <a:r>
                        <a:rPr lang="fr-FR" b="1" dirty="0" smtClean="0">
                          <a:solidFill>
                            <a:schemeClr val="tx1"/>
                          </a:solidFill>
                        </a:rPr>
                        <a:t>COMMUNICATION</a:t>
                      </a:r>
                      <a:endParaRPr lang="fr-FR" b="1" dirty="0">
                        <a:solidFill>
                          <a:schemeClr val="tx1"/>
                        </a:solidFill>
                      </a:endParaRPr>
                    </a:p>
                  </a:txBody>
                  <a:tcPr>
                    <a:solidFill>
                      <a:schemeClr val="accent1">
                        <a:lumMod val="75000"/>
                      </a:schemeClr>
                    </a:solidFill>
                  </a:tcPr>
                </a:tc>
                <a:extLst>
                  <a:ext uri="{0D108BD9-81ED-4DB2-BD59-A6C34878D82A}">
                    <a16:rowId xmlns:a16="http://schemas.microsoft.com/office/drawing/2014/main" val="4232971542"/>
                  </a:ext>
                </a:extLst>
              </a:tr>
              <a:tr h="370840">
                <a:tc>
                  <a:txBody>
                    <a:bodyPr/>
                    <a:lstStyle/>
                    <a:p>
                      <a:r>
                        <a:rPr lang="fr-FR" b="1" dirty="0" smtClean="0">
                          <a:solidFill>
                            <a:schemeClr val="bg1"/>
                          </a:solidFill>
                        </a:rPr>
                        <a:t>Conte, fable, aventures, peur, drôle, roman, BD…</a:t>
                      </a:r>
                      <a:endParaRPr lang="fr-FR" b="1" dirty="0">
                        <a:solidFill>
                          <a:schemeClr val="bg1"/>
                        </a:solidFill>
                      </a:endParaRPr>
                    </a:p>
                  </a:txBody>
                  <a:tcPr>
                    <a:solidFill>
                      <a:srgbClr val="0070C0"/>
                    </a:solidFill>
                  </a:tcPr>
                </a:tc>
                <a:tc>
                  <a:txBody>
                    <a:bodyPr/>
                    <a:lstStyle/>
                    <a:p>
                      <a:endParaRPr lang="fr-FR" b="1" dirty="0">
                        <a:solidFill>
                          <a:schemeClr val="bg1"/>
                        </a:solidFill>
                      </a:endParaRP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Affiches, publicité,</a:t>
                      </a:r>
                      <a:r>
                        <a:rPr lang="fr-FR" b="1" baseline="0" dirty="0" smtClean="0">
                          <a:solidFill>
                            <a:schemeClr val="bg1"/>
                          </a:solidFill>
                        </a:rPr>
                        <a:t> avertissement…</a:t>
                      </a:r>
                      <a:endParaRPr lang="fr-FR" b="1" dirty="0" smtClean="0">
                        <a:solidFill>
                          <a:schemeClr val="bg1"/>
                        </a:solidFill>
                      </a:endParaRPr>
                    </a:p>
                    <a:p>
                      <a:endParaRPr lang="fr-FR" b="1" dirty="0">
                        <a:solidFill>
                          <a:schemeClr val="bg1"/>
                        </a:solidFill>
                      </a:endParaRPr>
                    </a:p>
                  </a:txBody>
                  <a:tcPr>
                    <a:solidFill>
                      <a:srgbClr val="0070C0"/>
                    </a:solidFill>
                  </a:tcPr>
                </a:tc>
                <a:extLst>
                  <a:ext uri="{0D108BD9-81ED-4DB2-BD59-A6C34878D82A}">
                    <a16:rowId xmlns:a16="http://schemas.microsoft.com/office/drawing/2014/main" val="4282625317"/>
                  </a:ext>
                </a:extLst>
              </a:tr>
              <a:tr h="370840">
                <a:tc>
                  <a:txBody>
                    <a:bodyPr/>
                    <a:lstStyle/>
                    <a:p>
                      <a:r>
                        <a:rPr lang="fr-FR" b="1" dirty="0" smtClean="0">
                          <a:solidFill>
                            <a:schemeClr val="tx1"/>
                          </a:solidFill>
                        </a:rPr>
                        <a:t>FICHE TECHNIQUE</a:t>
                      </a:r>
                      <a:endParaRPr lang="fr-FR" b="1" dirty="0">
                        <a:solidFill>
                          <a:schemeClr val="tx1"/>
                        </a:solidFill>
                      </a:endParaRPr>
                    </a:p>
                  </a:txBody>
                  <a:tcPr>
                    <a:solidFill>
                      <a:srgbClr val="0070C0"/>
                    </a:solidFill>
                  </a:tcPr>
                </a:tc>
                <a:tc>
                  <a:txBody>
                    <a:bodyPr/>
                    <a:lstStyle/>
                    <a:p>
                      <a:r>
                        <a:rPr lang="fr-FR" b="1" dirty="0" smtClean="0">
                          <a:solidFill>
                            <a:schemeClr val="tx1"/>
                          </a:solidFill>
                        </a:rPr>
                        <a:t>ARTICLE</a:t>
                      </a:r>
                      <a:r>
                        <a:rPr lang="fr-FR" b="1" baseline="0" dirty="0" smtClean="0">
                          <a:solidFill>
                            <a:schemeClr val="tx1"/>
                          </a:solidFill>
                        </a:rPr>
                        <a:t> DE PRESSE</a:t>
                      </a:r>
                      <a:endParaRPr lang="fr-FR" b="1" dirty="0">
                        <a:solidFill>
                          <a:schemeClr val="tx1"/>
                        </a:solidFill>
                      </a:endParaRPr>
                    </a:p>
                  </a:txBody>
                  <a:tcPr>
                    <a:solidFill>
                      <a:srgbClr val="0070C0"/>
                    </a:solidFill>
                  </a:tcPr>
                </a:tc>
                <a:tc>
                  <a:txBody>
                    <a:bodyPr/>
                    <a:lstStyle/>
                    <a:p>
                      <a:r>
                        <a:rPr lang="fr-FR" b="1" dirty="0" smtClean="0">
                          <a:solidFill>
                            <a:schemeClr val="tx1"/>
                          </a:solidFill>
                        </a:rPr>
                        <a:t>DEFINITION </a:t>
                      </a:r>
                      <a:endParaRPr lang="fr-FR" b="1" dirty="0">
                        <a:solidFill>
                          <a:schemeClr val="tx1"/>
                        </a:solidFill>
                      </a:endParaRPr>
                    </a:p>
                  </a:txBody>
                  <a:tcPr>
                    <a:solidFill>
                      <a:srgbClr val="0070C0"/>
                    </a:solidFill>
                  </a:tcPr>
                </a:tc>
                <a:extLst>
                  <a:ext uri="{0D108BD9-81ED-4DB2-BD59-A6C34878D82A}">
                    <a16:rowId xmlns:a16="http://schemas.microsoft.com/office/drawing/2014/main" val="655771982"/>
                  </a:ext>
                </a:extLst>
              </a:tr>
              <a:tr h="370840">
                <a:tc>
                  <a:txBody>
                    <a:bodyPr/>
                    <a:lstStyle/>
                    <a:p>
                      <a:r>
                        <a:rPr lang="fr-FR" b="1" dirty="0" smtClean="0">
                          <a:solidFill>
                            <a:schemeClr val="bg1"/>
                          </a:solidFill>
                        </a:rPr>
                        <a:t>Recette,</a:t>
                      </a:r>
                      <a:r>
                        <a:rPr lang="fr-FR" b="1" baseline="0" dirty="0" smtClean="0">
                          <a:solidFill>
                            <a:schemeClr val="bg1"/>
                          </a:solidFill>
                        </a:rPr>
                        <a:t> fabrication d’objet, règle de jeu…</a:t>
                      </a:r>
                      <a:endParaRPr lang="fr-FR" b="1" dirty="0">
                        <a:solidFill>
                          <a:schemeClr val="bg1"/>
                        </a:solidFill>
                      </a:endParaRPr>
                    </a:p>
                  </a:txBody>
                  <a:tcPr>
                    <a:solidFill>
                      <a:srgbClr val="0070C0"/>
                    </a:solidFill>
                  </a:tcPr>
                </a:tc>
                <a:tc>
                  <a:txBody>
                    <a:bodyPr/>
                    <a:lstStyle/>
                    <a:p>
                      <a:r>
                        <a:rPr lang="fr-FR" b="1" dirty="0" smtClean="0">
                          <a:solidFill>
                            <a:schemeClr val="bg1"/>
                          </a:solidFill>
                        </a:rPr>
                        <a:t>Fait divers, </a:t>
                      </a:r>
                      <a:r>
                        <a:rPr lang="fr-FR" b="1" dirty="0" err="1" smtClean="0">
                          <a:solidFill>
                            <a:schemeClr val="bg1"/>
                          </a:solidFill>
                        </a:rPr>
                        <a:t>inteview</a:t>
                      </a:r>
                      <a:endParaRPr lang="fr-FR" b="1" dirty="0">
                        <a:solidFill>
                          <a:schemeClr val="bg1"/>
                        </a:solidFill>
                      </a:endParaRPr>
                    </a:p>
                  </a:txBody>
                  <a:tcPr>
                    <a:solidFill>
                      <a:srgbClr val="0070C0"/>
                    </a:solidFill>
                  </a:tcPr>
                </a:tc>
                <a:tc>
                  <a:txBody>
                    <a:bodyPr/>
                    <a:lstStyle/>
                    <a:p>
                      <a:r>
                        <a:rPr lang="fr-FR" b="1" dirty="0" smtClean="0">
                          <a:solidFill>
                            <a:schemeClr val="bg1"/>
                          </a:solidFill>
                        </a:rPr>
                        <a:t>Charades,</a:t>
                      </a:r>
                      <a:r>
                        <a:rPr lang="fr-FR" b="1" baseline="0" dirty="0" smtClean="0">
                          <a:solidFill>
                            <a:schemeClr val="bg1"/>
                          </a:solidFill>
                        </a:rPr>
                        <a:t> dictionnaire, devinettes…</a:t>
                      </a:r>
                      <a:endParaRPr lang="fr-FR" b="1" dirty="0">
                        <a:solidFill>
                          <a:schemeClr val="bg1"/>
                        </a:solidFill>
                      </a:endParaRPr>
                    </a:p>
                  </a:txBody>
                  <a:tcPr>
                    <a:solidFill>
                      <a:srgbClr val="0070C0"/>
                    </a:solidFill>
                  </a:tcPr>
                </a:tc>
                <a:extLst>
                  <a:ext uri="{0D108BD9-81ED-4DB2-BD59-A6C34878D82A}">
                    <a16:rowId xmlns:a16="http://schemas.microsoft.com/office/drawing/2014/main" val="3209389786"/>
                  </a:ext>
                </a:extLst>
              </a:tr>
              <a:tr h="370840">
                <a:tc>
                  <a:txBody>
                    <a:bodyPr/>
                    <a:lstStyle/>
                    <a:p>
                      <a:r>
                        <a:rPr lang="fr-FR" b="1" dirty="0" smtClean="0">
                          <a:solidFill>
                            <a:schemeClr val="tx1"/>
                          </a:solidFill>
                        </a:rPr>
                        <a:t>COMPTE RENDU</a:t>
                      </a:r>
                      <a:endParaRPr lang="fr-FR" b="1" dirty="0">
                        <a:solidFill>
                          <a:schemeClr val="tx1"/>
                        </a:solidFill>
                      </a:endParaRPr>
                    </a:p>
                  </a:txBody>
                  <a:tcPr>
                    <a:solidFill>
                      <a:schemeClr val="accent1">
                        <a:lumMod val="75000"/>
                      </a:schemeClr>
                    </a:solidFill>
                  </a:tcPr>
                </a:tc>
                <a:tc>
                  <a:txBody>
                    <a:bodyPr/>
                    <a:lstStyle/>
                    <a:p>
                      <a:r>
                        <a:rPr lang="fr-FR" b="1" dirty="0" smtClean="0">
                          <a:solidFill>
                            <a:schemeClr val="tx1"/>
                          </a:solidFill>
                        </a:rPr>
                        <a:t>THEATRE</a:t>
                      </a:r>
                      <a:endParaRPr lang="fr-FR" b="1" dirty="0">
                        <a:solidFill>
                          <a:schemeClr val="tx1"/>
                        </a:solidFill>
                      </a:endParaRPr>
                    </a:p>
                  </a:txBody>
                  <a:tcPr>
                    <a:solidFill>
                      <a:schemeClr val="accent1">
                        <a:lumMod val="75000"/>
                      </a:schemeClr>
                    </a:solidFill>
                  </a:tcPr>
                </a:tc>
                <a:tc>
                  <a:txBody>
                    <a:bodyPr/>
                    <a:lstStyle/>
                    <a:p>
                      <a:endParaRPr lang="fr-FR" b="1" dirty="0">
                        <a:solidFill>
                          <a:schemeClr val="tx1"/>
                        </a:solidFill>
                      </a:endParaRPr>
                    </a:p>
                  </a:txBody>
                  <a:tcPr>
                    <a:solidFill>
                      <a:schemeClr val="accent1">
                        <a:lumMod val="75000"/>
                      </a:schemeClr>
                    </a:solidFill>
                  </a:tcPr>
                </a:tc>
                <a:extLst>
                  <a:ext uri="{0D108BD9-81ED-4DB2-BD59-A6C34878D82A}">
                    <a16:rowId xmlns:a16="http://schemas.microsoft.com/office/drawing/2014/main" val="2174229277"/>
                  </a:ext>
                </a:extLst>
              </a:tr>
              <a:tr h="370840">
                <a:tc>
                  <a:txBody>
                    <a:bodyPr/>
                    <a:lstStyle/>
                    <a:p>
                      <a:r>
                        <a:rPr lang="fr-FR" b="1" dirty="0" smtClean="0">
                          <a:solidFill>
                            <a:schemeClr val="bg1"/>
                          </a:solidFill>
                        </a:rPr>
                        <a:t>Scientifique, rencontre</a:t>
                      </a:r>
                      <a:r>
                        <a:rPr lang="fr-FR" b="1" baseline="0" dirty="0" smtClean="0">
                          <a:solidFill>
                            <a:schemeClr val="bg1"/>
                          </a:solidFill>
                        </a:rPr>
                        <a:t> sportive, visite</a:t>
                      </a:r>
                      <a:endParaRPr lang="fr-FR" b="1" dirty="0">
                        <a:solidFill>
                          <a:schemeClr val="bg1"/>
                        </a:solidFill>
                      </a:endParaRPr>
                    </a:p>
                  </a:txBody>
                  <a:tcPr>
                    <a:solidFill>
                      <a:schemeClr val="accent1">
                        <a:lumMod val="75000"/>
                      </a:schemeClr>
                    </a:solidFill>
                  </a:tcPr>
                </a:tc>
                <a:tc>
                  <a:txBody>
                    <a:bodyPr/>
                    <a:lstStyle/>
                    <a:p>
                      <a:r>
                        <a:rPr lang="fr-FR" b="1" dirty="0" smtClean="0">
                          <a:solidFill>
                            <a:schemeClr val="bg1"/>
                          </a:solidFill>
                        </a:rPr>
                        <a:t>Dialogue,</a:t>
                      </a:r>
                      <a:r>
                        <a:rPr lang="fr-FR" b="1" baseline="0" dirty="0" smtClean="0">
                          <a:solidFill>
                            <a:schemeClr val="bg1"/>
                          </a:solidFill>
                        </a:rPr>
                        <a:t> monologue, saynète</a:t>
                      </a:r>
                      <a:endParaRPr lang="fr-FR" b="1" dirty="0">
                        <a:solidFill>
                          <a:schemeClr val="bg1"/>
                        </a:solidFill>
                      </a:endParaRPr>
                    </a:p>
                  </a:txBody>
                  <a:tcPr>
                    <a:solidFill>
                      <a:schemeClr val="accent1">
                        <a:lumMod val="75000"/>
                      </a:schemeClr>
                    </a:solidFill>
                  </a:tcPr>
                </a:tc>
                <a:tc>
                  <a:txBody>
                    <a:bodyPr/>
                    <a:lstStyle/>
                    <a:p>
                      <a:endParaRPr lang="fr-FR" b="1" dirty="0">
                        <a:solidFill>
                          <a:schemeClr val="bg1"/>
                        </a:solidFill>
                      </a:endParaRPr>
                    </a:p>
                  </a:txBody>
                  <a:tcPr>
                    <a:solidFill>
                      <a:schemeClr val="accent1">
                        <a:lumMod val="75000"/>
                      </a:schemeClr>
                    </a:solidFill>
                  </a:tcPr>
                </a:tc>
                <a:extLst>
                  <a:ext uri="{0D108BD9-81ED-4DB2-BD59-A6C34878D82A}">
                    <a16:rowId xmlns:a16="http://schemas.microsoft.com/office/drawing/2014/main" val="2447968896"/>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67220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COLLECTE DE TEXTES</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95241785"/>
              </p:ext>
            </p:extLst>
          </p:nvPr>
        </p:nvGraphicFramePr>
        <p:xfrm>
          <a:off x="172688" y="1812925"/>
          <a:ext cx="11846624" cy="395224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865683069"/>
                    </a:ext>
                  </a:extLst>
                </a:gridCol>
                <a:gridCol w="3998024">
                  <a:extLst>
                    <a:ext uri="{9D8B030D-6E8A-4147-A177-3AD203B41FA5}">
                      <a16:colId xmlns:a16="http://schemas.microsoft.com/office/drawing/2014/main" val="3302531986"/>
                    </a:ext>
                  </a:extLst>
                </a:gridCol>
                <a:gridCol w="3505200">
                  <a:extLst>
                    <a:ext uri="{9D8B030D-6E8A-4147-A177-3AD203B41FA5}">
                      <a16:colId xmlns:a16="http://schemas.microsoft.com/office/drawing/2014/main" val="2797240858"/>
                    </a:ext>
                  </a:extLst>
                </a:gridCol>
              </a:tblGrid>
              <a:tr h="370840">
                <a:tc>
                  <a:txBody>
                    <a:bodyPr/>
                    <a:lstStyle/>
                    <a:p>
                      <a:r>
                        <a:rPr lang="fr-FR" b="1" dirty="0" smtClean="0">
                          <a:solidFill>
                            <a:schemeClr val="tx1"/>
                          </a:solidFill>
                        </a:rPr>
                        <a:t>DESCRIPTIF</a:t>
                      </a:r>
                      <a:endParaRPr lang="fr-FR" b="1" dirty="0">
                        <a:solidFill>
                          <a:schemeClr val="tx1"/>
                        </a:solidFill>
                      </a:endParaRPr>
                    </a:p>
                  </a:txBody>
                  <a:tcPr>
                    <a:solidFill>
                      <a:srgbClr val="FFC000"/>
                    </a:solidFill>
                  </a:tcPr>
                </a:tc>
                <a:tc>
                  <a:txBody>
                    <a:bodyPr/>
                    <a:lstStyle/>
                    <a:p>
                      <a:r>
                        <a:rPr lang="fr-FR" b="1" dirty="0" smtClean="0">
                          <a:solidFill>
                            <a:schemeClr val="tx1"/>
                          </a:solidFill>
                        </a:rPr>
                        <a:t>INJONCTIF</a:t>
                      </a:r>
                      <a:endParaRPr lang="fr-FR" b="1" dirty="0">
                        <a:solidFill>
                          <a:schemeClr val="tx1"/>
                        </a:solidFill>
                      </a:endParaRPr>
                    </a:p>
                  </a:txBody>
                  <a:tcPr>
                    <a:solidFill>
                      <a:srgbClr val="FFC000"/>
                    </a:solidFill>
                  </a:tcPr>
                </a:tc>
                <a:tc>
                  <a:txBody>
                    <a:bodyPr/>
                    <a:lstStyle/>
                    <a:p>
                      <a:r>
                        <a:rPr lang="fr-FR" b="1" dirty="0" smtClean="0">
                          <a:solidFill>
                            <a:schemeClr val="tx1"/>
                          </a:solidFill>
                        </a:rPr>
                        <a:t>ARGUMENTATIF</a:t>
                      </a:r>
                      <a:endParaRPr lang="fr-FR" b="1" dirty="0">
                        <a:solidFill>
                          <a:schemeClr val="tx1"/>
                        </a:solidFill>
                      </a:endParaRPr>
                    </a:p>
                  </a:txBody>
                  <a:tcPr>
                    <a:solidFill>
                      <a:srgbClr val="FFC000"/>
                    </a:solidFill>
                  </a:tcPr>
                </a:tc>
                <a:extLst>
                  <a:ext uri="{0D108BD9-81ED-4DB2-BD59-A6C34878D82A}">
                    <a16:rowId xmlns:a16="http://schemas.microsoft.com/office/drawing/2014/main" val="11030559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Scientifique, rencontre</a:t>
                      </a:r>
                      <a:r>
                        <a:rPr lang="fr-FR" b="1" baseline="0" dirty="0" smtClean="0">
                          <a:solidFill>
                            <a:schemeClr val="bg1"/>
                          </a:solidFill>
                        </a:rPr>
                        <a:t> sportive, visite, portrait</a:t>
                      </a:r>
                    </a:p>
                    <a:p>
                      <a:endParaRPr lang="fr-FR" b="1" dirty="0">
                        <a:solidFill>
                          <a:schemeClr val="bg1"/>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Recette,</a:t>
                      </a:r>
                      <a:r>
                        <a:rPr lang="fr-FR" b="1" baseline="0" dirty="0" smtClean="0">
                          <a:solidFill>
                            <a:schemeClr val="bg1"/>
                          </a:solidFill>
                        </a:rPr>
                        <a:t> fabrication d’objet, règle de jeu…</a:t>
                      </a:r>
                      <a:endParaRPr lang="fr-FR" b="1" dirty="0" smtClean="0">
                        <a:solidFill>
                          <a:schemeClr val="bg1"/>
                        </a:solidFill>
                      </a:endParaRPr>
                    </a:p>
                    <a:p>
                      <a:endParaRPr lang="fr-FR" b="1" dirty="0">
                        <a:solidFill>
                          <a:schemeClr val="bg1"/>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Compte rendu de débat</a:t>
                      </a:r>
                      <a:r>
                        <a:rPr lang="fr-FR" b="1" baseline="0" dirty="0" smtClean="0">
                          <a:solidFill>
                            <a:schemeClr val="bg1"/>
                          </a:solidFill>
                        </a:rPr>
                        <a:t> philo, conclusion d’une expérience scientifique…</a:t>
                      </a:r>
                      <a:endParaRPr lang="fr-FR" b="1" dirty="0" smtClean="0">
                        <a:solidFill>
                          <a:schemeClr val="bg1"/>
                        </a:solidFill>
                      </a:endParaRPr>
                    </a:p>
                  </a:txBody>
                  <a:tcPr>
                    <a:solidFill>
                      <a:srgbClr val="FFC000"/>
                    </a:solidFill>
                  </a:tcPr>
                </a:tc>
                <a:extLst>
                  <a:ext uri="{0D108BD9-81ED-4DB2-BD59-A6C34878D82A}">
                    <a16:rowId xmlns:a16="http://schemas.microsoft.com/office/drawing/2014/main" val="2214009613"/>
                  </a:ext>
                </a:extLst>
              </a:tr>
              <a:tr h="370840">
                <a:tc>
                  <a:txBody>
                    <a:bodyPr/>
                    <a:lstStyle/>
                    <a:p>
                      <a:r>
                        <a:rPr lang="fr-FR" b="1" dirty="0" smtClean="0">
                          <a:solidFill>
                            <a:schemeClr val="tx1"/>
                          </a:solidFill>
                        </a:rPr>
                        <a:t>EXPLICATIF</a:t>
                      </a:r>
                      <a:endParaRPr lang="fr-FR" b="1" dirty="0">
                        <a:solidFill>
                          <a:schemeClr val="tx1"/>
                        </a:solidFill>
                      </a:endParaRPr>
                    </a:p>
                  </a:txBody>
                  <a:tcPr>
                    <a:solidFill>
                      <a:srgbClr val="FFC000"/>
                    </a:solidFill>
                  </a:tcPr>
                </a:tc>
                <a:tc>
                  <a:txBody>
                    <a:bodyPr/>
                    <a:lstStyle/>
                    <a:p>
                      <a:r>
                        <a:rPr lang="fr-FR" b="1" dirty="0" smtClean="0">
                          <a:solidFill>
                            <a:schemeClr val="tx1"/>
                          </a:solidFill>
                        </a:rPr>
                        <a:t>DIALOGAL</a:t>
                      </a:r>
                      <a:endParaRPr lang="fr-FR" b="1" dirty="0">
                        <a:solidFill>
                          <a:schemeClr val="tx1"/>
                        </a:solidFill>
                      </a:endParaRPr>
                    </a:p>
                  </a:txBody>
                  <a:tcPr>
                    <a:solidFill>
                      <a:srgbClr val="FFC000"/>
                    </a:solidFill>
                  </a:tcPr>
                </a:tc>
                <a:tc>
                  <a:txBody>
                    <a:bodyPr/>
                    <a:lstStyle/>
                    <a:p>
                      <a:r>
                        <a:rPr lang="fr-FR" b="1" dirty="0" smtClean="0">
                          <a:solidFill>
                            <a:schemeClr val="tx1"/>
                          </a:solidFill>
                        </a:rPr>
                        <a:t>ESTHETIQUE</a:t>
                      </a:r>
                      <a:endParaRPr lang="fr-FR" b="1" dirty="0">
                        <a:solidFill>
                          <a:schemeClr val="tx1"/>
                        </a:solidFill>
                      </a:endParaRPr>
                    </a:p>
                  </a:txBody>
                  <a:tcPr>
                    <a:solidFill>
                      <a:srgbClr val="FFC000"/>
                    </a:solidFill>
                  </a:tcPr>
                </a:tc>
                <a:extLst>
                  <a:ext uri="{0D108BD9-81ED-4DB2-BD59-A6C34878D82A}">
                    <a16:rowId xmlns:a16="http://schemas.microsoft.com/office/drawing/2014/main" val="101866124"/>
                  </a:ext>
                </a:extLst>
              </a:tr>
              <a:tr h="370840">
                <a:tc>
                  <a:txBody>
                    <a:bodyPr/>
                    <a:lstStyle/>
                    <a:p>
                      <a:r>
                        <a:rPr lang="fr-FR" b="1" dirty="0" smtClean="0">
                          <a:solidFill>
                            <a:schemeClr val="bg1"/>
                          </a:solidFill>
                        </a:rPr>
                        <a:t>Affiches, </a:t>
                      </a:r>
                      <a:r>
                        <a:rPr lang="fr-FR" b="1" baseline="0" dirty="0" smtClean="0">
                          <a:solidFill>
                            <a:schemeClr val="bg1"/>
                          </a:solidFill>
                        </a:rPr>
                        <a:t>avertissement, reportage, dictionnaire, </a:t>
                      </a:r>
                      <a:endParaRPr lang="fr-FR" b="1" dirty="0">
                        <a:solidFill>
                          <a:schemeClr val="bg1"/>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Dialogue,</a:t>
                      </a:r>
                      <a:r>
                        <a:rPr lang="fr-FR" b="1" baseline="0" dirty="0" smtClean="0">
                          <a:solidFill>
                            <a:schemeClr val="bg1"/>
                          </a:solidFill>
                        </a:rPr>
                        <a:t> monologue, saynète</a:t>
                      </a:r>
                      <a:endParaRPr lang="fr-FR" b="1" dirty="0" smtClean="0">
                        <a:solidFill>
                          <a:schemeClr val="bg1"/>
                        </a:solidFill>
                      </a:endParaRPr>
                    </a:p>
                  </a:txBody>
                  <a:tcPr>
                    <a:solidFill>
                      <a:srgbClr val="FFC000"/>
                    </a:solidFill>
                  </a:tcPr>
                </a:tc>
                <a:tc>
                  <a:txBody>
                    <a:bodyPr/>
                    <a:lstStyle/>
                    <a:p>
                      <a:r>
                        <a:rPr lang="fr-FR" b="1" dirty="0" smtClean="0">
                          <a:solidFill>
                            <a:schemeClr val="bg1"/>
                          </a:solidFill>
                        </a:rPr>
                        <a:t>Charades,</a:t>
                      </a:r>
                      <a:r>
                        <a:rPr lang="fr-FR" b="1" baseline="0" dirty="0" smtClean="0">
                          <a:solidFill>
                            <a:schemeClr val="bg1"/>
                          </a:solidFill>
                        </a:rPr>
                        <a:t> devinettes…poésie</a:t>
                      </a:r>
                      <a:endParaRPr lang="fr-FR" b="1" dirty="0">
                        <a:solidFill>
                          <a:schemeClr val="bg1"/>
                        </a:solidFill>
                      </a:endParaRPr>
                    </a:p>
                  </a:txBody>
                  <a:tcPr>
                    <a:solidFill>
                      <a:srgbClr val="FFC000"/>
                    </a:solidFill>
                  </a:tcPr>
                </a:tc>
                <a:extLst>
                  <a:ext uri="{0D108BD9-81ED-4DB2-BD59-A6C34878D82A}">
                    <a16:rowId xmlns:a16="http://schemas.microsoft.com/office/drawing/2014/main" val="1214483516"/>
                  </a:ext>
                </a:extLst>
              </a:tr>
              <a:tr h="370840">
                <a:tc>
                  <a:txBody>
                    <a:bodyPr/>
                    <a:lstStyle/>
                    <a:p>
                      <a:r>
                        <a:rPr lang="fr-FR" b="1" dirty="0" smtClean="0">
                          <a:solidFill>
                            <a:schemeClr val="tx1"/>
                          </a:solidFill>
                        </a:rPr>
                        <a:t>NARRATIF</a:t>
                      </a:r>
                      <a:endParaRPr lang="fr-FR" b="1" dirty="0">
                        <a:solidFill>
                          <a:schemeClr val="tx1"/>
                        </a:solidFill>
                      </a:endParaRPr>
                    </a:p>
                  </a:txBody>
                  <a:tcPr>
                    <a:solidFill>
                      <a:srgbClr val="FFC000"/>
                    </a:solidFill>
                  </a:tcPr>
                </a:tc>
                <a:tc>
                  <a:txBody>
                    <a:bodyPr/>
                    <a:lstStyle/>
                    <a:p>
                      <a:endParaRPr lang="fr-FR" b="1" dirty="0">
                        <a:solidFill>
                          <a:schemeClr val="tx1"/>
                        </a:solidFill>
                      </a:endParaRPr>
                    </a:p>
                  </a:txBody>
                  <a:tcPr>
                    <a:solidFill>
                      <a:srgbClr val="FFC000"/>
                    </a:solidFill>
                  </a:tcPr>
                </a:tc>
                <a:tc>
                  <a:txBody>
                    <a:bodyPr/>
                    <a:lstStyle/>
                    <a:p>
                      <a:endParaRPr lang="fr-FR" b="1" dirty="0">
                        <a:solidFill>
                          <a:schemeClr val="tx1"/>
                        </a:solidFill>
                      </a:endParaRPr>
                    </a:p>
                  </a:txBody>
                  <a:tcPr>
                    <a:solidFill>
                      <a:srgbClr val="FFC000"/>
                    </a:solidFill>
                  </a:tcPr>
                </a:tc>
                <a:extLst>
                  <a:ext uri="{0D108BD9-81ED-4DB2-BD59-A6C34878D82A}">
                    <a16:rowId xmlns:a16="http://schemas.microsoft.com/office/drawing/2014/main" val="19392896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Conte, fable, aventures, peur, drôle, roman, BD…</a:t>
                      </a:r>
                    </a:p>
                    <a:p>
                      <a:endParaRPr lang="fr-FR" b="1" dirty="0">
                        <a:solidFill>
                          <a:schemeClr val="bg1"/>
                        </a:solidFill>
                      </a:endParaRPr>
                    </a:p>
                  </a:txBody>
                  <a:tcPr>
                    <a:solidFill>
                      <a:srgbClr val="FFC000"/>
                    </a:solidFill>
                  </a:tcPr>
                </a:tc>
                <a:tc>
                  <a:txBody>
                    <a:bodyPr/>
                    <a:lstStyle/>
                    <a:p>
                      <a:endParaRPr lang="fr-FR" b="1" dirty="0">
                        <a:solidFill>
                          <a:schemeClr val="bg1"/>
                        </a:solidFill>
                      </a:endParaRPr>
                    </a:p>
                  </a:txBody>
                  <a:tcPr>
                    <a:solidFill>
                      <a:srgbClr val="FFC000"/>
                    </a:solidFill>
                  </a:tcPr>
                </a:tc>
                <a:tc>
                  <a:txBody>
                    <a:bodyPr/>
                    <a:lstStyle/>
                    <a:p>
                      <a:endParaRPr lang="fr-FR" b="1" dirty="0">
                        <a:solidFill>
                          <a:schemeClr val="bg1"/>
                        </a:solidFill>
                      </a:endParaRPr>
                    </a:p>
                  </a:txBody>
                  <a:tcPr>
                    <a:solidFill>
                      <a:srgbClr val="FFC000"/>
                    </a:solidFill>
                  </a:tcPr>
                </a:tc>
                <a:extLst>
                  <a:ext uri="{0D108BD9-81ED-4DB2-BD59-A6C34878D82A}">
                    <a16:rowId xmlns:a16="http://schemas.microsoft.com/office/drawing/2014/main" val="124523019"/>
                  </a:ext>
                </a:extLst>
              </a:tr>
              <a:tr h="370840">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dirty="0"/>
                    </a:p>
                  </a:txBody>
                  <a:tcPr>
                    <a:solidFill>
                      <a:srgbClr val="FFC000"/>
                    </a:solidFill>
                  </a:tcPr>
                </a:tc>
                <a:extLst>
                  <a:ext uri="{0D108BD9-81ED-4DB2-BD59-A6C34878D82A}">
                    <a16:rowId xmlns:a16="http://schemas.microsoft.com/office/drawing/2014/main" val="1643525689"/>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95343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7001"/>
            <a:ext cx="10515600" cy="736600"/>
          </a:xfrm>
        </p:spPr>
        <p:txBody>
          <a:bodyPr>
            <a:normAutofit/>
          </a:bodyPr>
          <a:lstStyle/>
          <a:p>
            <a:r>
              <a:rPr lang="fr-FR" sz="3600" b="1" dirty="0" smtClean="0">
                <a:solidFill>
                  <a:srgbClr val="0070C0"/>
                </a:solidFill>
              </a:rPr>
              <a:t>COLLECTE DE PHRASES ET ETUDE DE LA LANGUE</a:t>
            </a:r>
            <a:endParaRPr lang="fr-FR" sz="3600"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67171464"/>
              </p:ext>
            </p:extLst>
          </p:nvPr>
        </p:nvGraphicFramePr>
        <p:xfrm>
          <a:off x="838200" y="731520"/>
          <a:ext cx="10515600" cy="55118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254891628"/>
                    </a:ext>
                  </a:extLst>
                </a:gridCol>
                <a:gridCol w="3505200">
                  <a:extLst>
                    <a:ext uri="{9D8B030D-6E8A-4147-A177-3AD203B41FA5}">
                      <a16:colId xmlns:a16="http://schemas.microsoft.com/office/drawing/2014/main" val="876976903"/>
                    </a:ext>
                  </a:extLst>
                </a:gridCol>
                <a:gridCol w="3505200">
                  <a:extLst>
                    <a:ext uri="{9D8B030D-6E8A-4147-A177-3AD203B41FA5}">
                      <a16:colId xmlns:a16="http://schemas.microsoft.com/office/drawing/2014/main" val="3311217364"/>
                    </a:ext>
                  </a:extLst>
                </a:gridCol>
              </a:tblGrid>
              <a:tr h="370840">
                <a:tc>
                  <a:txBody>
                    <a:bodyPr/>
                    <a:lstStyle/>
                    <a:p>
                      <a:r>
                        <a:rPr lang="fr-FR" b="1" dirty="0" smtClean="0">
                          <a:solidFill>
                            <a:schemeClr val="tx1"/>
                          </a:solidFill>
                        </a:rPr>
                        <a:t>DESCRIPTIF</a:t>
                      </a:r>
                      <a:endParaRPr lang="fr-FR" b="1" dirty="0">
                        <a:solidFill>
                          <a:schemeClr val="tx1"/>
                        </a:solidFill>
                      </a:endParaRPr>
                    </a:p>
                  </a:txBody>
                  <a:tcPr>
                    <a:solidFill>
                      <a:srgbClr val="0070C0"/>
                    </a:solidFill>
                  </a:tcPr>
                </a:tc>
                <a:tc>
                  <a:txBody>
                    <a:bodyPr/>
                    <a:lstStyle/>
                    <a:p>
                      <a:r>
                        <a:rPr lang="fr-FR" b="1" dirty="0" smtClean="0">
                          <a:solidFill>
                            <a:schemeClr val="tx1"/>
                          </a:solidFill>
                        </a:rPr>
                        <a:t>INJONCTIF</a:t>
                      </a:r>
                      <a:endParaRPr lang="fr-FR" b="1" dirty="0">
                        <a:solidFill>
                          <a:schemeClr val="tx1"/>
                        </a:solidFill>
                      </a:endParaRPr>
                    </a:p>
                  </a:txBody>
                  <a:tcPr>
                    <a:solidFill>
                      <a:srgbClr val="0070C0"/>
                    </a:solidFill>
                  </a:tcPr>
                </a:tc>
                <a:tc>
                  <a:txBody>
                    <a:bodyPr/>
                    <a:lstStyle/>
                    <a:p>
                      <a:r>
                        <a:rPr lang="fr-FR" b="1" dirty="0" smtClean="0">
                          <a:solidFill>
                            <a:schemeClr val="tx1"/>
                          </a:solidFill>
                        </a:rPr>
                        <a:t>ARGUMENTATIF</a:t>
                      </a:r>
                      <a:endParaRPr lang="fr-FR" b="1" dirty="0">
                        <a:solidFill>
                          <a:schemeClr val="tx1"/>
                        </a:solidFill>
                      </a:endParaRPr>
                    </a:p>
                  </a:txBody>
                  <a:tcPr>
                    <a:solidFill>
                      <a:srgbClr val="0070C0"/>
                    </a:solidFill>
                  </a:tcPr>
                </a:tc>
                <a:extLst>
                  <a:ext uri="{0D108BD9-81ED-4DB2-BD59-A6C34878D82A}">
                    <a16:rowId xmlns:a16="http://schemas.microsoft.com/office/drawing/2014/main" val="3525349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Scientifique, rencontre</a:t>
                      </a:r>
                      <a:r>
                        <a:rPr lang="fr-FR" b="1" baseline="0" dirty="0" smtClean="0">
                          <a:solidFill>
                            <a:schemeClr val="bg1"/>
                          </a:solidFill>
                        </a:rPr>
                        <a:t> sportive, visite, portrait</a:t>
                      </a: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Recette,</a:t>
                      </a:r>
                      <a:r>
                        <a:rPr lang="fr-FR" b="1" baseline="0" dirty="0" smtClean="0">
                          <a:solidFill>
                            <a:schemeClr val="bg1"/>
                          </a:solidFill>
                        </a:rPr>
                        <a:t> fabrication d’objet, règle de jeu…</a:t>
                      </a:r>
                      <a:endParaRPr lang="fr-FR" b="1" dirty="0" smtClean="0">
                        <a:solidFill>
                          <a:schemeClr val="bg1"/>
                        </a:solidFill>
                      </a:endParaRP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Compte rendu de débat</a:t>
                      </a:r>
                      <a:r>
                        <a:rPr lang="fr-FR" b="1" baseline="0" dirty="0" smtClean="0">
                          <a:solidFill>
                            <a:schemeClr val="bg1"/>
                          </a:solidFill>
                        </a:rPr>
                        <a:t> philo, conclusion d’une expérience scientifique…</a:t>
                      </a:r>
                      <a:endParaRPr lang="fr-FR" b="1" dirty="0" smtClean="0">
                        <a:solidFill>
                          <a:schemeClr val="bg1"/>
                        </a:solidFill>
                      </a:endParaRPr>
                    </a:p>
                  </a:txBody>
                  <a:tcPr>
                    <a:solidFill>
                      <a:srgbClr val="0070C0"/>
                    </a:solidFill>
                  </a:tcPr>
                </a:tc>
                <a:extLst>
                  <a:ext uri="{0D108BD9-81ED-4DB2-BD59-A6C34878D82A}">
                    <a16:rowId xmlns:a16="http://schemas.microsoft.com/office/drawing/2014/main" val="41694974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smtClean="0">
                          <a:solidFill>
                            <a:schemeClr val="bg1"/>
                          </a:solidFill>
                        </a:rPr>
                        <a:t>Vocabulaire précis, adjectifs, phrases complexes, présent ou passé.</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Phrase injonctive,</a:t>
                      </a:r>
                      <a:r>
                        <a:rPr lang="fr-FR" b="1" baseline="0" dirty="0" smtClean="0">
                          <a:solidFill>
                            <a:schemeClr val="bg1"/>
                          </a:solidFill>
                        </a:rPr>
                        <a:t> impératif, vocabulaire précision, anaphores, groupe complément temps et lieu,</a:t>
                      </a:r>
                      <a:endParaRPr lang="fr-FR" b="1" dirty="0" smtClean="0">
                        <a:solidFill>
                          <a:schemeClr val="bg1"/>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Vocabulaire,</a:t>
                      </a:r>
                      <a:r>
                        <a:rPr lang="fr-FR" b="1" baseline="0" dirty="0" smtClean="0">
                          <a:solidFill>
                            <a:schemeClr val="bg1"/>
                          </a:solidFill>
                        </a:rPr>
                        <a:t> groupe complément (temps, cause…)</a:t>
                      </a:r>
                      <a:endParaRPr lang="fr-FR" b="1" dirty="0" smtClean="0">
                        <a:solidFill>
                          <a:schemeClr val="bg1"/>
                        </a:solidFill>
                      </a:endParaRPr>
                    </a:p>
                  </a:txBody>
                  <a:tcPr>
                    <a:solidFill>
                      <a:srgbClr val="FFC000"/>
                    </a:solidFill>
                  </a:tcPr>
                </a:tc>
                <a:extLst>
                  <a:ext uri="{0D108BD9-81ED-4DB2-BD59-A6C34878D82A}">
                    <a16:rowId xmlns:a16="http://schemas.microsoft.com/office/drawing/2014/main" val="1285036762"/>
                  </a:ext>
                </a:extLst>
              </a:tr>
              <a:tr h="370840">
                <a:tc>
                  <a:txBody>
                    <a:bodyPr/>
                    <a:lstStyle/>
                    <a:p>
                      <a:r>
                        <a:rPr lang="fr-FR" b="1" dirty="0" smtClean="0">
                          <a:solidFill>
                            <a:schemeClr val="tx1"/>
                          </a:solidFill>
                        </a:rPr>
                        <a:t>EXPLICATIF</a:t>
                      </a:r>
                      <a:endParaRPr lang="fr-FR" b="1" dirty="0">
                        <a:solidFill>
                          <a:schemeClr val="tx1"/>
                        </a:solidFill>
                      </a:endParaRPr>
                    </a:p>
                  </a:txBody>
                  <a:tcPr>
                    <a:solidFill>
                      <a:srgbClr val="0070C0"/>
                    </a:solidFill>
                  </a:tcPr>
                </a:tc>
                <a:tc>
                  <a:txBody>
                    <a:bodyPr/>
                    <a:lstStyle/>
                    <a:p>
                      <a:r>
                        <a:rPr lang="fr-FR" b="1" dirty="0" smtClean="0">
                          <a:solidFill>
                            <a:schemeClr val="tx1"/>
                          </a:solidFill>
                        </a:rPr>
                        <a:t>DIALOGAL</a:t>
                      </a:r>
                      <a:endParaRPr lang="fr-FR" b="1" dirty="0">
                        <a:solidFill>
                          <a:schemeClr val="tx1"/>
                        </a:solidFill>
                      </a:endParaRPr>
                    </a:p>
                  </a:txBody>
                  <a:tcPr>
                    <a:solidFill>
                      <a:srgbClr val="0070C0"/>
                    </a:solidFill>
                  </a:tcPr>
                </a:tc>
                <a:tc>
                  <a:txBody>
                    <a:bodyPr/>
                    <a:lstStyle/>
                    <a:p>
                      <a:r>
                        <a:rPr lang="fr-FR" b="1" dirty="0" smtClean="0">
                          <a:solidFill>
                            <a:schemeClr val="tx1"/>
                          </a:solidFill>
                        </a:rPr>
                        <a:t>ESTHETIQUE</a:t>
                      </a:r>
                      <a:endParaRPr lang="fr-FR" b="1" dirty="0">
                        <a:solidFill>
                          <a:schemeClr val="tx1"/>
                        </a:solidFill>
                      </a:endParaRPr>
                    </a:p>
                  </a:txBody>
                  <a:tcPr>
                    <a:solidFill>
                      <a:srgbClr val="0070C0"/>
                    </a:solidFill>
                  </a:tcPr>
                </a:tc>
                <a:extLst>
                  <a:ext uri="{0D108BD9-81ED-4DB2-BD59-A6C34878D82A}">
                    <a16:rowId xmlns:a16="http://schemas.microsoft.com/office/drawing/2014/main" val="2080923007"/>
                  </a:ext>
                </a:extLst>
              </a:tr>
              <a:tr h="370840">
                <a:tc>
                  <a:txBody>
                    <a:bodyPr/>
                    <a:lstStyle/>
                    <a:p>
                      <a:r>
                        <a:rPr lang="fr-FR" b="1" dirty="0" smtClean="0">
                          <a:solidFill>
                            <a:schemeClr val="bg1"/>
                          </a:solidFill>
                        </a:rPr>
                        <a:t>Affiches, </a:t>
                      </a:r>
                      <a:r>
                        <a:rPr lang="fr-FR" b="1" baseline="0" dirty="0" smtClean="0">
                          <a:solidFill>
                            <a:schemeClr val="bg1"/>
                          </a:solidFill>
                        </a:rPr>
                        <a:t>avertissement, reportage, dictionnaire, </a:t>
                      </a:r>
                      <a:endParaRPr lang="fr-FR" b="1" dirty="0">
                        <a:solidFill>
                          <a:schemeClr val="bg1"/>
                        </a:solidFill>
                      </a:endParaRP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Dialogue,</a:t>
                      </a:r>
                      <a:r>
                        <a:rPr lang="fr-FR" b="1" baseline="0" dirty="0" smtClean="0">
                          <a:solidFill>
                            <a:schemeClr val="bg1"/>
                          </a:solidFill>
                        </a:rPr>
                        <a:t> monologue, saynète</a:t>
                      </a:r>
                      <a:endParaRPr lang="fr-FR" b="1" dirty="0" smtClean="0">
                        <a:solidFill>
                          <a:schemeClr val="bg1"/>
                        </a:solidFill>
                      </a:endParaRPr>
                    </a:p>
                  </a:txBody>
                  <a:tcPr>
                    <a:solidFill>
                      <a:srgbClr val="0070C0"/>
                    </a:solidFill>
                  </a:tcPr>
                </a:tc>
                <a:tc>
                  <a:txBody>
                    <a:bodyPr/>
                    <a:lstStyle/>
                    <a:p>
                      <a:r>
                        <a:rPr lang="fr-FR" b="1" dirty="0" smtClean="0">
                          <a:solidFill>
                            <a:schemeClr val="bg1"/>
                          </a:solidFill>
                        </a:rPr>
                        <a:t>Charades,</a:t>
                      </a:r>
                      <a:r>
                        <a:rPr lang="fr-FR" b="1" baseline="0" dirty="0" smtClean="0">
                          <a:solidFill>
                            <a:schemeClr val="bg1"/>
                          </a:solidFill>
                        </a:rPr>
                        <a:t> devinettes…poésie</a:t>
                      </a:r>
                      <a:endParaRPr lang="fr-FR" b="1" dirty="0">
                        <a:solidFill>
                          <a:schemeClr val="bg1"/>
                        </a:solidFill>
                      </a:endParaRPr>
                    </a:p>
                  </a:txBody>
                  <a:tcPr>
                    <a:solidFill>
                      <a:srgbClr val="0070C0"/>
                    </a:solidFill>
                  </a:tcPr>
                </a:tc>
                <a:extLst>
                  <a:ext uri="{0D108BD9-81ED-4DB2-BD59-A6C34878D82A}">
                    <a16:rowId xmlns:a16="http://schemas.microsoft.com/office/drawing/2014/main" val="2746889811"/>
                  </a:ext>
                </a:extLst>
              </a:tr>
              <a:tr h="370840">
                <a:tc>
                  <a:txBody>
                    <a:bodyPr/>
                    <a:lstStyle/>
                    <a:p>
                      <a:r>
                        <a:rPr lang="fr-FR" b="1" dirty="0" smtClean="0">
                          <a:solidFill>
                            <a:schemeClr val="bg1"/>
                          </a:solidFill>
                        </a:rPr>
                        <a:t>Vocabulaire (synonymes)</a:t>
                      </a:r>
                      <a:endParaRPr lang="fr-FR" b="1" dirty="0">
                        <a:solidFill>
                          <a:schemeClr val="bg1"/>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Déictiques,</a:t>
                      </a:r>
                      <a:r>
                        <a:rPr lang="fr-FR" b="1" baseline="0" dirty="0" smtClean="0">
                          <a:solidFill>
                            <a:schemeClr val="bg1"/>
                          </a:solidFill>
                        </a:rPr>
                        <a:t> utilisation de la première personne, phrases exclamatives, interrogatives,… présent</a:t>
                      </a:r>
                      <a:endParaRPr lang="fr-FR" b="1" dirty="0" smtClean="0">
                        <a:solidFill>
                          <a:schemeClr val="bg1"/>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Vocabulaire (synonymes, antonymes,</a:t>
                      </a:r>
                      <a:r>
                        <a:rPr lang="fr-FR" b="1" baseline="0" dirty="0" smtClean="0">
                          <a:solidFill>
                            <a:schemeClr val="bg1"/>
                          </a:solidFill>
                        </a:rPr>
                        <a:t> génériques.. </a:t>
                      </a:r>
                      <a:r>
                        <a:rPr lang="fr-FR" b="1" dirty="0" smtClean="0">
                          <a:solidFill>
                            <a:schemeClr val="bg1"/>
                          </a:solidFill>
                        </a:rPr>
                        <a:t>), phrase</a:t>
                      </a:r>
                      <a:r>
                        <a:rPr lang="fr-FR" b="1" baseline="0" dirty="0" smtClean="0">
                          <a:solidFill>
                            <a:schemeClr val="bg1"/>
                          </a:solidFill>
                        </a:rPr>
                        <a:t> interrogative.</a:t>
                      </a:r>
                      <a:endParaRPr lang="fr-FR" b="1" dirty="0">
                        <a:solidFill>
                          <a:schemeClr val="bg1"/>
                        </a:solidFill>
                      </a:endParaRPr>
                    </a:p>
                  </a:txBody>
                  <a:tcPr>
                    <a:solidFill>
                      <a:srgbClr val="FFC000"/>
                    </a:solidFill>
                  </a:tcPr>
                </a:tc>
                <a:extLst>
                  <a:ext uri="{0D108BD9-81ED-4DB2-BD59-A6C34878D82A}">
                    <a16:rowId xmlns:a16="http://schemas.microsoft.com/office/drawing/2014/main" val="2955044078"/>
                  </a:ext>
                </a:extLst>
              </a:tr>
              <a:tr h="370840">
                <a:tc gridSpan="2">
                  <a:txBody>
                    <a:bodyPr/>
                    <a:lstStyle/>
                    <a:p>
                      <a:r>
                        <a:rPr lang="fr-FR" b="1" dirty="0" smtClean="0">
                          <a:solidFill>
                            <a:schemeClr val="tx1"/>
                          </a:solidFill>
                        </a:rPr>
                        <a:t>NARRATIF</a:t>
                      </a:r>
                      <a:endParaRPr lang="fr-FR" b="1" dirty="0">
                        <a:solidFill>
                          <a:schemeClr val="tx1"/>
                        </a:solidFill>
                      </a:endParaRPr>
                    </a:p>
                  </a:txBody>
                  <a:tcPr>
                    <a:solidFill>
                      <a:srgbClr val="0070C0"/>
                    </a:solidFill>
                  </a:tcPr>
                </a:tc>
                <a:tc hMerge="1">
                  <a:txBody>
                    <a:bodyPr/>
                    <a:lstStyle/>
                    <a:p>
                      <a:endParaRPr lang="fr-FR" b="1" dirty="0">
                        <a:solidFill>
                          <a:schemeClr val="tx1"/>
                        </a:solidFill>
                      </a:endParaRPr>
                    </a:p>
                  </a:txBody>
                  <a:tcPr>
                    <a:solidFill>
                      <a:srgbClr val="0070C0"/>
                    </a:solidFill>
                  </a:tcPr>
                </a:tc>
                <a:tc rowSpan="3">
                  <a:txBody>
                    <a:bodyPr/>
                    <a:lstStyle/>
                    <a:p>
                      <a:endParaRPr lang="fr-FR" b="1" dirty="0">
                        <a:solidFill>
                          <a:schemeClr val="tx1"/>
                        </a:solidFill>
                      </a:endParaRPr>
                    </a:p>
                  </a:txBody>
                  <a:tcPr>
                    <a:solidFill>
                      <a:srgbClr val="0070C0"/>
                    </a:solidFill>
                  </a:tcPr>
                </a:tc>
                <a:extLst>
                  <a:ext uri="{0D108BD9-81ED-4DB2-BD59-A6C34878D82A}">
                    <a16:rowId xmlns:a16="http://schemas.microsoft.com/office/drawing/2014/main" val="213234580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bg1"/>
                          </a:solidFill>
                        </a:rPr>
                        <a:t>Conte, fable, aventures, peur, drôle, roman, BD…</a:t>
                      </a:r>
                    </a:p>
                  </a:txBody>
                  <a:tcPr>
                    <a:solidFill>
                      <a:srgbClr val="0070C0"/>
                    </a:solidFill>
                  </a:tcPr>
                </a:tc>
                <a:tc hMerge="1">
                  <a:txBody>
                    <a:bodyPr/>
                    <a:lstStyle/>
                    <a:p>
                      <a:endParaRPr lang="fr-FR" b="1" dirty="0">
                        <a:solidFill>
                          <a:schemeClr val="bg1"/>
                        </a:solidFill>
                      </a:endParaRPr>
                    </a:p>
                  </a:txBody>
                  <a:tcPr>
                    <a:solidFill>
                      <a:srgbClr val="0070C0"/>
                    </a:solidFill>
                  </a:tcPr>
                </a:tc>
                <a:tc vMerge="1">
                  <a:txBody>
                    <a:bodyPr/>
                    <a:lstStyle/>
                    <a:p>
                      <a:endParaRPr lang="fr-FR" b="1" dirty="0">
                        <a:solidFill>
                          <a:schemeClr val="bg1"/>
                        </a:solidFill>
                      </a:endParaRPr>
                    </a:p>
                  </a:txBody>
                  <a:tcPr>
                    <a:solidFill>
                      <a:srgbClr val="0070C0"/>
                    </a:solidFill>
                  </a:tcPr>
                </a:tc>
                <a:extLst>
                  <a:ext uri="{0D108BD9-81ED-4DB2-BD59-A6C34878D82A}">
                    <a16:rowId xmlns:a16="http://schemas.microsoft.com/office/drawing/2014/main" val="3463577767"/>
                  </a:ext>
                </a:extLst>
              </a:tr>
              <a:tr h="370840">
                <a:tc gridSpan="2">
                  <a:txBody>
                    <a:bodyPr/>
                    <a:lstStyle/>
                    <a:p>
                      <a:r>
                        <a:rPr lang="fr-FR" dirty="0" smtClean="0"/>
                        <a:t>Vocabulaire, anaphores, connecteurs, temps concordance , cohérence</a:t>
                      </a:r>
                      <a:endParaRPr lang="fr-FR" dirty="0"/>
                    </a:p>
                  </a:txBody>
                  <a:tcPr>
                    <a:solidFill>
                      <a:srgbClr val="0070C0"/>
                    </a:solidFill>
                  </a:tcPr>
                </a:tc>
                <a:tc hMerge="1">
                  <a:txBody>
                    <a:bodyPr/>
                    <a:lstStyle/>
                    <a:p>
                      <a:endParaRPr lang="fr-FR" dirty="0"/>
                    </a:p>
                  </a:txBody>
                  <a:tcPr>
                    <a:solidFill>
                      <a:srgbClr val="0070C0"/>
                    </a:solidFill>
                  </a:tcPr>
                </a:tc>
                <a:tc vMerge="1">
                  <a:txBody>
                    <a:bodyPr/>
                    <a:lstStyle/>
                    <a:p>
                      <a:endParaRPr lang="fr-FR" dirty="0"/>
                    </a:p>
                  </a:txBody>
                  <a:tcPr>
                    <a:solidFill>
                      <a:srgbClr val="0070C0"/>
                    </a:solidFill>
                  </a:tcPr>
                </a:tc>
                <a:extLst>
                  <a:ext uri="{0D108BD9-81ED-4DB2-BD59-A6C34878D82A}">
                    <a16:rowId xmlns:a16="http://schemas.microsoft.com/office/drawing/2014/main" val="2829032699"/>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16511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Questionnement des élèves</a:t>
            </a:r>
            <a:endParaRPr lang="fr-FR" b="1" dirty="0">
              <a:solidFill>
                <a:srgbClr val="0070C0"/>
              </a:solidFill>
            </a:endParaRPr>
          </a:p>
        </p:txBody>
      </p:sp>
      <p:sp>
        <p:nvSpPr>
          <p:cNvPr id="3" name="Espace réservé du contenu 2"/>
          <p:cNvSpPr>
            <a:spLocks noGrp="1"/>
          </p:cNvSpPr>
          <p:nvPr>
            <p:ph idx="1"/>
          </p:nvPr>
        </p:nvSpPr>
        <p:spPr/>
        <p:txBody>
          <a:bodyPr/>
          <a:lstStyle/>
          <a:p>
            <a:r>
              <a:rPr lang="fr-FR" dirty="0" smtClean="0"/>
              <a:t>Quelles situations ou question problème pour amener les é à s’intéresser et à se questionner sur un fait de langue ou un point précis?</a:t>
            </a:r>
          </a:p>
          <a:p>
            <a:pPr lvl="1"/>
            <a:r>
              <a:rPr lang="fr-FR" dirty="0" smtClean="0"/>
              <a:t>La séance sur –</a:t>
            </a:r>
            <a:r>
              <a:rPr lang="fr-FR" dirty="0" err="1" smtClean="0"/>
              <a:t>ent</a:t>
            </a:r>
            <a:r>
              <a:rPr lang="fr-FR" dirty="0" smtClean="0"/>
              <a:t> en est un bon exemple (</a:t>
            </a:r>
            <a:r>
              <a:rPr lang="fr-FR" dirty="0"/>
              <a:t>ortho </a:t>
            </a:r>
            <a:r>
              <a:rPr lang="fr-FR" dirty="0" smtClean="0"/>
              <a:t>grammaticale et lexicale)</a:t>
            </a:r>
          </a:p>
          <a:p>
            <a:pPr lvl="1"/>
            <a:r>
              <a:rPr lang="fr-FR" dirty="0" smtClean="0"/>
              <a:t>Une autre pourrait être : Comment est ce que vous pourriez expliquer que dans les écrits des élèves de la classe il y ait des erreurs portant sur la marque du pluriel: des élèves ajoutent -s  ou –</a:t>
            </a:r>
            <a:r>
              <a:rPr lang="fr-FR" dirty="0" err="1" smtClean="0"/>
              <a:t>ent</a:t>
            </a:r>
            <a:r>
              <a:rPr lang="fr-FR" dirty="0" smtClean="0"/>
              <a:t> ou n’écrivent ni l’un ni l’autre? Comment y remédier? (ortho grammaticale)</a:t>
            </a:r>
          </a:p>
          <a:p>
            <a:pPr lvl="1"/>
            <a:r>
              <a:rPr lang="fr-FR" dirty="0" smtClean="0"/>
              <a:t>A quoi sert la grammaire? Ou La grammaire qu’est ce que c’est?</a:t>
            </a:r>
          </a:p>
          <a:p>
            <a:pPr lvl="1"/>
            <a:r>
              <a:rPr lang="fr-FR" dirty="0" smtClean="0"/>
              <a:t>Comment ce que l’on connait en grammaire peut nous aider à mieux écrire ou à mieux comprendre l’écrit?</a:t>
            </a:r>
          </a:p>
          <a:p>
            <a:pPr lvl="1"/>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55295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ECRIRE ET LIRE POUR DISCERNER LES DIFFERENCES</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fr-FR" dirty="0" smtClean="0"/>
              <a:t> A partir d’une situation donnée produire des écrits de différentes natures c’est-à-dire entre autres</a:t>
            </a:r>
            <a:r>
              <a:rPr lang="fr-FR" dirty="0"/>
              <a:t>, </a:t>
            </a:r>
            <a:r>
              <a:rPr lang="fr-FR" dirty="0" smtClean="0"/>
              <a:t>à </a:t>
            </a:r>
            <a:r>
              <a:rPr lang="fr-FR" dirty="0"/>
              <a:t>partir d’un </a:t>
            </a:r>
            <a:r>
              <a:rPr lang="fr-FR" dirty="0" smtClean="0"/>
              <a:t>sujet donné,  </a:t>
            </a:r>
            <a:r>
              <a:rPr lang="fr-FR" dirty="0"/>
              <a:t>travailler le déplacement énonciatif, se mettre dans la tête de, à la place de…  référence aux diapo sur les voix des autres (C. </a:t>
            </a:r>
            <a:r>
              <a:rPr lang="fr-FR" dirty="0" err="1"/>
              <a:t>Douquet</a:t>
            </a:r>
            <a:r>
              <a:rPr lang="fr-FR" dirty="0" smtClean="0"/>
              <a:t>)</a:t>
            </a:r>
          </a:p>
          <a:p>
            <a:pPr marL="0" indent="0">
              <a:buNone/>
            </a:pPr>
            <a:r>
              <a:rPr lang="fr-FR" dirty="0" smtClean="0"/>
              <a:t>   Récit, compte rendu, article de presse, poésie, écrit scientifique, recette ou fiche technique…tout sujet ne s’y prêtant pas…</a:t>
            </a:r>
          </a:p>
          <a:p>
            <a:pPr marL="0" indent="0">
              <a:buNone/>
            </a:pPr>
            <a:r>
              <a:rPr lang="fr-FR" dirty="0"/>
              <a:t> </a:t>
            </a:r>
            <a:r>
              <a:rPr lang="fr-FR" dirty="0" smtClean="0"/>
              <a:t>  L’idée est d’amener les élèves à travailler explicitement les notions dans l’écriture ou à repérer ce qui n’est pas connu et à le travailler alors (créer le besoin par la situation d’écriture)</a:t>
            </a:r>
          </a:p>
          <a:p>
            <a:pPr marL="0" indent="0">
              <a:buNone/>
            </a:pP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61976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ECRIRE ET LIRE POUR DISCERNER LES DIFFERENCES</a:t>
            </a:r>
            <a:endParaRPr lang="fr-FR" dirty="0"/>
          </a:p>
        </p:txBody>
      </p:sp>
      <p:sp>
        <p:nvSpPr>
          <p:cNvPr id="3" name="Espace réservé du contenu 2"/>
          <p:cNvSpPr>
            <a:spLocks noGrp="1"/>
          </p:cNvSpPr>
          <p:nvPr>
            <p:ph idx="1"/>
          </p:nvPr>
        </p:nvSpPr>
        <p:spPr/>
        <p:txBody>
          <a:bodyPr>
            <a:normAutofit/>
          </a:bodyPr>
          <a:lstStyle/>
          <a:p>
            <a:r>
              <a:rPr lang="fr-FR" dirty="0" smtClean="0"/>
              <a:t>Prenons quelques exemples:</a:t>
            </a:r>
          </a:p>
          <a:p>
            <a:pPr lvl="1"/>
            <a:r>
              <a:rPr lang="fr-FR" dirty="0" smtClean="0"/>
              <a:t>A partir d’une situation vécue, ce qui est à la fois plus facile ( connaissances internes) et plus difficile (il faut s’en détacher)…:</a:t>
            </a:r>
          </a:p>
          <a:p>
            <a:pPr marL="457200" lvl="1" indent="0">
              <a:buNone/>
            </a:pPr>
            <a:r>
              <a:rPr lang="fr-FR" dirty="0" smtClean="0">
                <a:solidFill>
                  <a:srgbClr val="0070C0"/>
                </a:solidFill>
              </a:rPr>
              <a:t>1. A la suite de la visite d’une exposition, d’un lieu en ville ou à proximité d’école:</a:t>
            </a:r>
          </a:p>
          <a:p>
            <a:pPr marL="457200" lvl="1" indent="0">
              <a:buNone/>
            </a:pPr>
            <a:r>
              <a:rPr lang="fr-FR" dirty="0"/>
              <a:t>	</a:t>
            </a:r>
            <a:r>
              <a:rPr lang="fr-FR" dirty="0" smtClean="0"/>
              <a:t>rédiger seul puis à deux un court écrit de quelques lignes qui </a:t>
            </a:r>
          </a:p>
          <a:p>
            <a:pPr marL="457200" lvl="1" indent="0">
              <a:buNone/>
            </a:pPr>
            <a:r>
              <a:rPr lang="fr-FR" dirty="0"/>
              <a:t>	</a:t>
            </a:r>
            <a:r>
              <a:rPr lang="fr-FR" dirty="0" smtClean="0"/>
              <a:t>	. sera inséré dans le journal de l’école, sur le site de l’école,</a:t>
            </a:r>
          </a:p>
          <a:p>
            <a:pPr marL="457200" lvl="1" indent="0">
              <a:buNone/>
            </a:pPr>
            <a:r>
              <a:rPr lang="fr-FR" dirty="0"/>
              <a:t>	</a:t>
            </a:r>
            <a:r>
              <a:rPr lang="fr-FR" dirty="0" smtClean="0"/>
              <a:t>	. sera une saynète avec quelques dialogues,</a:t>
            </a:r>
          </a:p>
          <a:p>
            <a:pPr marL="457200" lvl="1" indent="0">
              <a:buNone/>
            </a:pPr>
            <a:r>
              <a:rPr lang="fr-FR" dirty="0"/>
              <a:t>	</a:t>
            </a:r>
            <a:r>
              <a:rPr lang="fr-FR" dirty="0" smtClean="0"/>
              <a:t>	. </a:t>
            </a:r>
            <a:r>
              <a:rPr lang="fr-FR" dirty="0"/>
              <a:t>s</a:t>
            </a:r>
            <a:r>
              <a:rPr lang="fr-FR" dirty="0" smtClean="0"/>
              <a:t>era une description des œuvres vues, du monument visité d’un point de vue historique</a:t>
            </a:r>
          </a:p>
          <a:p>
            <a:pPr marL="457200" lvl="1" indent="0">
              <a:buNone/>
            </a:pPr>
            <a:r>
              <a:rPr lang="fr-FR" dirty="0"/>
              <a:t>	</a:t>
            </a:r>
            <a:r>
              <a:rPr lang="fr-FR" dirty="0" smtClean="0"/>
              <a:t>	. sera une poésie, une charade…</a:t>
            </a:r>
          </a:p>
          <a:p>
            <a:pPr marL="457200" lvl="1" indent="0">
              <a:buNone/>
            </a:pPr>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09768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Faire travailler les élèves dans deux dimensions</a:t>
            </a:r>
            <a:endParaRPr lang="fr-FR" b="1" dirty="0">
              <a:solidFill>
                <a:srgbClr val="0070C0"/>
              </a:solidFill>
            </a:endParaRPr>
          </a:p>
        </p:txBody>
      </p:sp>
      <p:sp>
        <p:nvSpPr>
          <p:cNvPr id="3" name="Espace réservé du contenu 2"/>
          <p:cNvSpPr>
            <a:spLocks noGrp="1"/>
          </p:cNvSpPr>
          <p:nvPr>
            <p:ph idx="1"/>
          </p:nvPr>
        </p:nvSpPr>
        <p:spPr>
          <a:xfrm>
            <a:off x="838200" y="2033588"/>
            <a:ext cx="10515600" cy="4486275"/>
          </a:xfrm>
        </p:spPr>
        <p:txBody>
          <a:bodyPr>
            <a:normAutofit fontScale="92500" lnSpcReduction="20000"/>
          </a:bodyPr>
          <a:lstStyle/>
          <a:p>
            <a:r>
              <a:rPr lang="fr-FR" dirty="0" smtClean="0"/>
              <a:t>Parallèlement travailler sur des études et écrits courts ET longs en réception et en production</a:t>
            </a:r>
          </a:p>
          <a:p>
            <a:r>
              <a:rPr lang="fr-FR" dirty="0" smtClean="0"/>
              <a:t>Travailler les faits de langue dans ces deux visées</a:t>
            </a:r>
          </a:p>
          <a:p>
            <a:r>
              <a:rPr lang="fr-FR" dirty="0" smtClean="0">
                <a:solidFill>
                  <a:srgbClr val="FF0000"/>
                </a:solidFill>
              </a:rPr>
              <a:t>Faire produire et rencontrer de grande quantité d’écrit pour qu’ils se familiarisent avec le fonctionnement de la langue ET renforcent leurs compétences langagières ET se constituent un bagage linguistique et langagier</a:t>
            </a:r>
          </a:p>
          <a:p>
            <a:r>
              <a:rPr lang="fr-FR" dirty="0" smtClean="0"/>
              <a:t>Orienter la vigilance et la réflexivité des élèves sur la mobilisation de ce qui est travaillé en classe plutôt que de dissocier analyse, application de règles et écrit d’un autre côté ( production comme réception)</a:t>
            </a:r>
          </a:p>
          <a:p>
            <a:r>
              <a:rPr lang="fr-FR" dirty="0" smtClean="0"/>
              <a:t>Travailler la nature, la fonction pour revenir à la nature.</a:t>
            </a:r>
          </a:p>
          <a:p>
            <a:r>
              <a:rPr lang="fr-FR" dirty="0" smtClean="0"/>
              <a:t>Développer la flexibilité cognitive en modifiant les catégories déjà réalisées pour en faire d’autres.</a:t>
            </a:r>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373124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ECRIRE ET LIRE POUR DISCERNER LES DIFFERENCES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solidFill>
                  <a:srgbClr val="0070C0"/>
                </a:solidFill>
              </a:rPr>
              <a:t>2. A la suite de la pratique d’un jeu collectif en EPS</a:t>
            </a:r>
          </a:p>
          <a:p>
            <a:pPr marL="0" indent="0">
              <a:buNone/>
            </a:pPr>
            <a:r>
              <a:rPr lang="fr-FR" dirty="0"/>
              <a:t>rédiger seul puis à deux un court écrit de quelques </a:t>
            </a:r>
            <a:r>
              <a:rPr lang="fr-FR" dirty="0" smtClean="0"/>
              <a:t>lignes qui:</a:t>
            </a:r>
          </a:p>
          <a:p>
            <a:pPr marL="0" indent="0">
              <a:buNone/>
            </a:pPr>
            <a:r>
              <a:rPr lang="fr-FR" dirty="0"/>
              <a:t>	</a:t>
            </a:r>
            <a:r>
              <a:rPr lang="fr-FR" dirty="0" smtClean="0"/>
              <a:t>sera une fiche technique, </a:t>
            </a:r>
          </a:p>
          <a:p>
            <a:pPr marL="0" indent="0">
              <a:buNone/>
            </a:pPr>
            <a:r>
              <a:rPr lang="fr-FR" dirty="0"/>
              <a:t>	</a:t>
            </a:r>
            <a:r>
              <a:rPr lang="fr-FR" dirty="0" smtClean="0"/>
              <a:t>sera un récit  en BD, </a:t>
            </a:r>
          </a:p>
          <a:p>
            <a:pPr marL="0" indent="0">
              <a:buNone/>
            </a:pPr>
            <a:r>
              <a:rPr lang="fr-FR" dirty="0" smtClean="0"/>
              <a:t>Ces propositions permettent de travailler le vocabulaire de l’enrichir et le mémoriser, les notions grammaticales (conjugaison, accords, formes et contenu des phrases, des notions telles que les synonymes…)</a:t>
            </a:r>
          </a:p>
          <a:p>
            <a:pPr marL="0" indent="0">
              <a:buNone/>
            </a:pPr>
            <a:r>
              <a:rPr lang="fr-FR" dirty="0" smtClean="0"/>
              <a:t>Elles se déclinent en tant qu’activités courtes d’au plus trente minutes . Plus les élèves en sont familiers plus elles sont efficaces et faciles à mener.</a:t>
            </a:r>
            <a:r>
              <a:rPr lang="fr-FR" dirty="0"/>
              <a:t>	</a:t>
            </a: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36905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LIRE ET ECRIRE POUR COMPRENDRE, ETUDIER ET ANALYSER LA LANGUE</a:t>
            </a:r>
            <a:endParaRPr lang="fr-FR" b="1" dirty="0">
              <a:solidFill>
                <a:srgbClr val="0070C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Proposer des contraintes qui permettent à la fois et/ou suivant le moment de l’apprentissage:</a:t>
            </a:r>
          </a:p>
          <a:p>
            <a:pPr lvl="1"/>
            <a:r>
              <a:rPr lang="fr-FR" dirty="0" smtClean="0"/>
              <a:t>De repérer tel ou tel objet d’étude: temps, fonction des compléments,  champ lexical</a:t>
            </a:r>
          </a:p>
          <a:p>
            <a:pPr lvl="1"/>
            <a:r>
              <a:rPr lang="fr-FR" dirty="0" smtClean="0"/>
              <a:t>De faire fonctionner tel ou tel objet d’étude déjà travaillé.</a:t>
            </a:r>
          </a:p>
          <a:p>
            <a:r>
              <a:rPr lang="fr-FR" dirty="0" smtClean="0"/>
              <a:t>Partir d’un écrit d’élève, choisi pour ses spécificités et </a:t>
            </a:r>
            <a:r>
              <a:rPr lang="fr-FR" b="1" dirty="0" smtClean="0"/>
              <a:t>COLLECTIVEMENT </a:t>
            </a:r>
            <a:r>
              <a:rPr lang="fr-FR" dirty="0" smtClean="0"/>
              <a:t>l’améliorer en focalisant l’attention des élèves sur un point précis choisi, le reste ayant été corrigé par l’enseignant:</a:t>
            </a:r>
          </a:p>
          <a:p>
            <a:pPr lvl="1"/>
            <a:r>
              <a:rPr lang="fr-FR" dirty="0" smtClean="0"/>
              <a:t>Orthographe grammaticale: chaîne d’accords, …</a:t>
            </a:r>
          </a:p>
          <a:p>
            <a:pPr lvl="1"/>
            <a:r>
              <a:rPr lang="fr-FR" dirty="0" smtClean="0"/>
              <a:t>Enrichissement de la production d’un point de vue sémantique à l’aide des compléments et dans une visée spécifique</a:t>
            </a:r>
          </a:p>
          <a:p>
            <a:pPr lvl="1"/>
            <a:r>
              <a:rPr lang="fr-FR" dirty="0" smtClean="0"/>
              <a:t>Cohérence du récit: anaphores, introduction d’un événement, d’un personnage, rappel d’éléments évoqués précédemment. </a:t>
            </a:r>
          </a:p>
          <a:p>
            <a:pPr lvl="1"/>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82455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Créer le besoin, écrire le texte policier </a:t>
            </a:r>
            <a:endParaRPr lang="fr-FR" b="1" dirty="0">
              <a:solidFill>
                <a:srgbClr val="0070C0"/>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Proposer une situation donnée par exemple </a:t>
            </a:r>
            <a:r>
              <a:rPr lang="fr-FR" b="1" u="sng" dirty="0" smtClean="0">
                <a:solidFill>
                  <a:srgbClr val="0070C0"/>
                </a:solidFill>
              </a:rPr>
              <a:t>écrire un texte policier </a:t>
            </a:r>
            <a:r>
              <a:rPr lang="fr-FR" dirty="0" smtClean="0"/>
              <a:t>à partir d’une incitation de départ</a:t>
            </a:r>
          </a:p>
          <a:p>
            <a:r>
              <a:rPr lang="fr-FR" dirty="0" smtClean="0"/>
              <a:t>On se rend compte qu’il nous manque de la culture pour être capable d’écrire</a:t>
            </a:r>
          </a:p>
          <a:p>
            <a:r>
              <a:rPr lang="fr-FR" dirty="0" smtClean="0"/>
              <a:t>Donc on va proposer une sélection de petits romans et d’albums que les é vont devoir en lire en se posant ces questions:</a:t>
            </a:r>
          </a:p>
          <a:p>
            <a:pPr lvl="1"/>
            <a:r>
              <a:rPr lang="fr-FR" dirty="0" smtClean="0"/>
              <a:t>Comment l’auteur s’y prend il pour que l’on se pose des questions sur le coupable?</a:t>
            </a:r>
          </a:p>
          <a:p>
            <a:pPr lvl="1"/>
            <a:r>
              <a:rPr lang="fr-FR" dirty="0" smtClean="0"/>
              <a:t>Comment sait on que ce n’est pas un roman d’aventures ou </a:t>
            </a:r>
            <a:r>
              <a:rPr lang="fr-FR" dirty="0" err="1" smtClean="0"/>
              <a:t>iniatique</a:t>
            </a:r>
            <a:r>
              <a:rPr lang="fr-FR" dirty="0" smtClean="0"/>
              <a:t>?</a:t>
            </a:r>
          </a:p>
          <a:p>
            <a:pPr lvl="1"/>
            <a:r>
              <a:rPr lang="fr-FR" dirty="0" smtClean="0"/>
              <a:t>Comment s’y prend il pour rendre l’atmosphère angoissante?</a:t>
            </a:r>
          </a:p>
          <a:p>
            <a:r>
              <a:rPr lang="fr-FR" dirty="0" smtClean="0"/>
              <a:t>Les doigts rouges de Villard, Lilas de </a:t>
            </a:r>
            <a:r>
              <a:rPr lang="fr-FR" dirty="0" err="1" smtClean="0"/>
              <a:t>Pommaux</a:t>
            </a:r>
            <a:r>
              <a:rPr lang="fr-FR" dirty="0" smtClean="0"/>
              <a:t>, histoires pressées de </a:t>
            </a:r>
            <a:r>
              <a:rPr lang="fr-FR" dirty="0" err="1" smtClean="0"/>
              <a:t>Friot</a:t>
            </a:r>
            <a:r>
              <a:rPr lang="fr-FR" dirty="0" smtClean="0"/>
              <a:t>,  Inspecteur </a:t>
            </a:r>
            <a:r>
              <a:rPr lang="fr-FR" dirty="0" err="1" smtClean="0"/>
              <a:t>Lafouine</a:t>
            </a:r>
            <a:r>
              <a:rPr lang="fr-FR" dirty="0" smtClean="0"/>
              <a:t>, la reine des fourmis, journal d’un chat assassin; le voleur dans la nuit…</a:t>
            </a:r>
          </a:p>
          <a:p>
            <a:r>
              <a:rPr lang="fr-FR" b="1" dirty="0" smtClean="0"/>
              <a:t>Caractéristiques</a:t>
            </a:r>
            <a:r>
              <a:rPr lang="fr-FR" dirty="0" smtClean="0"/>
              <a:t>: polysémie des mots des situations, ambiance </a:t>
            </a:r>
            <a:r>
              <a:rPr lang="fr-FR" dirty="0" err="1" smtClean="0"/>
              <a:t>mystèrieuse</a:t>
            </a:r>
            <a:r>
              <a:rPr lang="fr-FR" dirty="0" smtClean="0"/>
              <a:t>, angoissante; décor, l’angle pour interpréter les évènements est trompeur …</a:t>
            </a:r>
          </a:p>
          <a:p>
            <a:pPr marL="457200" lvl="1" indent="0">
              <a:buNone/>
            </a:pP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53562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EXEMPLE POSSIBLE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0544" y="1825625"/>
            <a:ext cx="3110911" cy="4351338"/>
          </a:xfrm>
        </p:spPr>
      </p:pic>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22884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5945721" cy="6885714"/>
          </a:xfrm>
          <a:prstGeom prst="rect">
            <a:avLst/>
          </a:prstGeom>
        </p:spPr>
      </p:pic>
      <p:pic>
        <p:nvPicPr>
          <p:cNvPr id="5" name="Image 4"/>
          <p:cNvPicPr>
            <a:picLocks noChangeAspect="1"/>
          </p:cNvPicPr>
          <p:nvPr/>
        </p:nvPicPr>
        <p:blipFill>
          <a:blip r:embed="rId3"/>
          <a:stretch>
            <a:fillRect/>
          </a:stretch>
        </p:blipFill>
        <p:spPr>
          <a:xfrm>
            <a:off x="6056320" y="167038"/>
            <a:ext cx="5948194" cy="6416642"/>
          </a:xfrm>
          <a:prstGeom prst="rect">
            <a:avLst/>
          </a:prstGeom>
        </p:spPr>
      </p:pic>
      <p:sp>
        <p:nvSpPr>
          <p:cNvPr id="2" name="Espace réservé du pied de page 1"/>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022301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5296" y="146767"/>
            <a:ext cx="5911432" cy="6711233"/>
          </a:xfrm>
          <a:prstGeom prst="rect">
            <a:avLst/>
          </a:prstGeom>
        </p:spPr>
      </p:pic>
      <p:pic>
        <p:nvPicPr>
          <p:cNvPr id="3" name="Image 2"/>
          <p:cNvPicPr>
            <a:picLocks noChangeAspect="1"/>
          </p:cNvPicPr>
          <p:nvPr/>
        </p:nvPicPr>
        <p:blipFill>
          <a:blip r:embed="rId3"/>
          <a:stretch>
            <a:fillRect/>
          </a:stretch>
        </p:blipFill>
        <p:spPr>
          <a:xfrm>
            <a:off x="6391274" y="146767"/>
            <a:ext cx="5352295" cy="6544978"/>
          </a:xfrm>
          <a:prstGeom prst="rect">
            <a:avLst/>
          </a:prstGeom>
        </p:spPr>
      </p:pic>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15243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2757" y="0"/>
            <a:ext cx="5633861" cy="6747164"/>
          </a:xfrm>
          <a:prstGeom prst="rect">
            <a:avLst/>
          </a:prstGeom>
        </p:spPr>
      </p:pic>
      <p:pic>
        <p:nvPicPr>
          <p:cNvPr id="3" name="Image 2"/>
          <p:cNvPicPr>
            <a:picLocks noChangeAspect="1"/>
          </p:cNvPicPr>
          <p:nvPr/>
        </p:nvPicPr>
        <p:blipFill>
          <a:blip r:embed="rId3"/>
          <a:stretch>
            <a:fillRect/>
          </a:stretch>
        </p:blipFill>
        <p:spPr>
          <a:xfrm>
            <a:off x="6192983" y="44167"/>
            <a:ext cx="5678314" cy="6702997"/>
          </a:xfrm>
          <a:prstGeom prst="rect">
            <a:avLst/>
          </a:prstGeom>
        </p:spPr>
      </p:pic>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76220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Lire et étudier le genre aventures</a:t>
            </a:r>
            <a:br>
              <a:rPr lang="fr-FR" b="1" dirty="0" smtClean="0">
                <a:solidFill>
                  <a:srgbClr val="0070C0"/>
                </a:solidFill>
              </a:rPr>
            </a:br>
            <a:endParaRPr lang="fr-FR" b="1" dirty="0">
              <a:solidFill>
                <a:srgbClr val="0070C0"/>
              </a:solidFill>
            </a:endParaRPr>
          </a:p>
        </p:txBody>
      </p:sp>
      <p:sp>
        <p:nvSpPr>
          <p:cNvPr id="3" name="Espace réservé du contenu 2"/>
          <p:cNvSpPr>
            <a:spLocks noGrp="1"/>
          </p:cNvSpPr>
          <p:nvPr>
            <p:ph idx="1"/>
          </p:nvPr>
        </p:nvSpPr>
        <p:spPr>
          <a:xfrm>
            <a:off x="838200" y="1536701"/>
            <a:ext cx="10515600" cy="4640262"/>
          </a:xfrm>
        </p:spPr>
        <p:txBody>
          <a:bodyPr>
            <a:normAutofit/>
          </a:bodyPr>
          <a:lstStyle/>
          <a:p>
            <a:r>
              <a:rPr lang="fr-FR" sz="3600" dirty="0"/>
              <a:t>Travailler sur un extrait spécifique au cours de la lecture duquel l’enseignant va accompagner la réflexion : se faire le film oui mais </a:t>
            </a:r>
            <a:r>
              <a:rPr lang="fr-FR" sz="3600" dirty="0" smtClean="0"/>
              <a:t>grâce </a:t>
            </a:r>
            <a:r>
              <a:rPr lang="fr-FR" sz="3600" dirty="0"/>
              <a:t>à quoi</a:t>
            </a:r>
            <a:r>
              <a:rPr lang="fr-FR" sz="3600" dirty="0" smtClean="0"/>
              <a:t>?</a:t>
            </a:r>
            <a:endParaRPr lang="fr-FR" sz="3600"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52272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7800"/>
            <a:ext cx="10515600" cy="6540500"/>
          </a:xfrm>
        </p:spPr>
        <p:txBody>
          <a:bodyPr>
            <a:normAutofit lnSpcReduction="10000"/>
          </a:bodyPr>
          <a:lstStyle/>
          <a:p>
            <a:pPr marL="0" indent="0">
              <a:buNone/>
            </a:pPr>
            <a:r>
              <a:rPr lang="fr-FR" sz="2000" dirty="0" smtClean="0"/>
              <a:t>E: « Qui peut me lire? On ne va pas travailler.. Vous avez vu la barre oblique, on ne va travailler que à partir de ce passage là. On ira pour ceux qui voudront, pourront, jusqu’à végétation, hein pour la mémorisation, et puis pour ceux qui pourront mémoriser jusqu’à la fin. Comme d’habitude on va mémoriser </a:t>
            </a:r>
            <a:r>
              <a:rPr lang="fr-FR" sz="2000" dirty="0"/>
              <a:t>et vous allez décider jusqu'où vous pouvez aller. Allez qui me lit la première phrase? Flavie?</a:t>
            </a:r>
          </a:p>
          <a:p>
            <a:pPr marL="0" indent="0">
              <a:buNone/>
            </a:pPr>
            <a:r>
              <a:rPr lang="fr-FR" sz="2000" i="1" dirty="0" smtClean="0"/>
              <a:t>(Flavie lit oralement la première phrase)</a:t>
            </a:r>
          </a:p>
          <a:p>
            <a:pPr marL="0" indent="0">
              <a:buNone/>
            </a:pPr>
            <a:r>
              <a:rPr lang="fr-FR" sz="2000" dirty="0" smtClean="0"/>
              <a:t>E: Bien. Qui le relit ,parce que c’était un peu difficile à lire,  Fanny?</a:t>
            </a:r>
          </a:p>
          <a:p>
            <a:pPr marL="0" indent="0">
              <a:buNone/>
            </a:pPr>
            <a:r>
              <a:rPr lang="fr-FR" sz="2000" i="1" dirty="0" smtClean="0"/>
              <a:t> (Fanny lit </a:t>
            </a:r>
            <a:r>
              <a:rPr lang="fr-FR" sz="2000" i="1" dirty="0"/>
              <a:t>oralement la première </a:t>
            </a:r>
            <a:r>
              <a:rPr lang="fr-FR" sz="2000" i="1" dirty="0" smtClean="0"/>
              <a:t>phrase) </a:t>
            </a:r>
          </a:p>
          <a:p>
            <a:pPr marL="0" indent="0">
              <a:buNone/>
            </a:pPr>
            <a:r>
              <a:rPr lang="fr-FR" sz="2000" dirty="0" smtClean="0"/>
              <a:t>E: Est-ce que </a:t>
            </a:r>
            <a:r>
              <a:rPr lang="fr-FR" sz="2000" dirty="0"/>
              <a:t>vous vous rendez </a:t>
            </a:r>
            <a:r>
              <a:rPr lang="fr-FR" sz="2000" dirty="0" smtClean="0"/>
              <a:t>compte de la situation? Est-ce que vous vous représentez cette situation? Vous l’avez l’image dans la tête? Hortense? Oui ou non?</a:t>
            </a:r>
          </a:p>
          <a:p>
            <a:pPr marL="0" indent="0">
              <a:buNone/>
            </a:pPr>
            <a:r>
              <a:rPr lang="fr-FR" sz="2000" i="1" dirty="0" smtClean="0"/>
              <a:t>  (Hortense fait non de la tête)</a:t>
            </a:r>
          </a:p>
          <a:p>
            <a:pPr marL="0" indent="0">
              <a:buNone/>
            </a:pPr>
            <a:r>
              <a:rPr lang="fr-FR" sz="2000" dirty="0" smtClean="0"/>
              <a:t>E: « Tu vois pas? Pour l’instant tu n’écoutes pas tellement. Tu veux bien écouter Hortense? Tu ne vois pas qu’il y a énormément de végétaux et qu’à un moment donné il y a des végétaux et qu’à un moment donné, il y a des courants rapides quand elle arrive au bord de la rivière. Et que les eaux elles tourbillonnent, les eaux elles sont rapides, et vont rencontrer une autre rivière, Hortense. Tu peux te le représenter ça dans ta tête? Il y a des végétaux, et la rivière avec la rencontre des deux rivières. Et énormément de mouvement. Bon. Il vous faut aider des images, dans votre tête, pour la mémorisation. Tu le relis, Aurélien?</a:t>
            </a:r>
          </a:p>
          <a:p>
            <a:pPr marL="0" indent="0">
              <a:buNone/>
            </a:pPr>
            <a:r>
              <a:rPr lang="fr-FR" sz="2000" dirty="0" smtClean="0"/>
              <a:t>Aurélien: La phrase?</a:t>
            </a:r>
          </a:p>
          <a:p>
            <a:pPr marL="0" indent="0">
              <a:buNone/>
            </a:pPr>
            <a:r>
              <a:rPr lang="fr-FR" sz="2000" dirty="0" smtClean="0"/>
              <a:t>E: ‘’Oui on reste sur la même phrase, pour l’instant. ON va essayer de la répéter, après. </a:t>
            </a:r>
            <a:r>
              <a:rPr lang="fr-FR" sz="2000" i="1" dirty="0" smtClean="0"/>
              <a:t>(Aurélien lit)</a:t>
            </a:r>
          </a:p>
          <a:p>
            <a:pPr marL="0" indent="0">
              <a:buNone/>
            </a:pPr>
            <a:endParaRPr lang="fr-FR" sz="2000" dirty="0"/>
          </a:p>
          <a:p>
            <a:pPr marL="0" indent="0">
              <a:buNone/>
            </a:pPr>
            <a:endParaRPr lang="fr-FR" sz="2000" i="1" dirty="0"/>
          </a:p>
          <a:p>
            <a:pPr marL="0" indent="0">
              <a:buNone/>
            </a:pPr>
            <a:endParaRPr lang="fr-FR" sz="2000" i="1" dirty="0"/>
          </a:p>
        </p:txBody>
      </p:sp>
      <p:sp>
        <p:nvSpPr>
          <p:cNvPr id="2" name="Espace réservé du pied de page 1"/>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837318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solidFill>
                  <a:srgbClr val="0070C0"/>
                </a:solidFill>
              </a:rPr>
              <a:t>Ecrire</a:t>
            </a:r>
            <a:r>
              <a:rPr lang="fr-FR" b="1" dirty="0" smtClean="0">
                <a:solidFill>
                  <a:srgbClr val="0070C0"/>
                </a:solidFill>
              </a:rPr>
              <a:t> des genres spécifiques à partir d’une incitation commune</a:t>
            </a:r>
            <a:endParaRPr lang="fr-FR" b="1" dirty="0">
              <a:solidFill>
                <a:srgbClr val="0070C0"/>
              </a:solidFill>
            </a:endParaRPr>
          </a:p>
        </p:txBody>
      </p:sp>
      <p:sp>
        <p:nvSpPr>
          <p:cNvPr id="3" name="Espace réservé du contenu 2"/>
          <p:cNvSpPr>
            <a:spLocks noGrp="1"/>
          </p:cNvSpPr>
          <p:nvPr>
            <p:ph idx="1"/>
          </p:nvPr>
        </p:nvSpPr>
        <p:spPr/>
        <p:txBody>
          <a:bodyPr/>
          <a:lstStyle/>
          <a:p>
            <a:r>
              <a:rPr lang="fr-FR" dirty="0"/>
              <a:t>Comment se faire l’image de la situation et se mettre dans la tête du personnage et de  l’auteur?</a:t>
            </a:r>
          </a:p>
          <a:p>
            <a:r>
              <a:rPr lang="fr-FR" dirty="0"/>
              <a:t>La structure des phrases et des textes qui vont permettre de créer l’atmosphère sont donc au cœur de la réflexion</a:t>
            </a:r>
          </a:p>
          <a:p>
            <a:r>
              <a:rPr lang="fr-FR" dirty="0" err="1"/>
              <a:t>Ecrire</a:t>
            </a:r>
            <a:r>
              <a:rPr lang="fr-FR" dirty="0"/>
              <a:t> à partir d’incitations données (champ lexical, intentions qui est visée dans le type phrases courtes, longues et le rythme produit…)</a:t>
            </a:r>
          </a:p>
          <a:p>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10765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Dans la suite logique du travail proposé en C2</a:t>
            </a:r>
            <a:endParaRPr lang="fr-FR" b="1" dirty="0">
              <a:solidFill>
                <a:srgbClr val="0070C0"/>
              </a:solidFill>
            </a:endParaRPr>
          </a:p>
        </p:txBody>
      </p:sp>
      <p:sp>
        <p:nvSpPr>
          <p:cNvPr id="3" name="Espace réservé du contenu 2"/>
          <p:cNvSpPr>
            <a:spLocks noGrp="1"/>
          </p:cNvSpPr>
          <p:nvPr>
            <p:ph idx="1"/>
          </p:nvPr>
        </p:nvSpPr>
        <p:spPr/>
        <p:txBody>
          <a:bodyPr>
            <a:normAutofit lnSpcReduction="10000"/>
          </a:bodyPr>
          <a:lstStyle/>
          <a:p>
            <a:r>
              <a:rPr lang="fr-FR" i="1" dirty="0"/>
              <a:t>Faire l’inventaire des activités.</a:t>
            </a:r>
            <a:endParaRPr lang="fr-FR" dirty="0"/>
          </a:p>
          <a:p>
            <a:r>
              <a:rPr lang="fr-FR" i="1" dirty="0"/>
              <a:t>Comment ont réagi les élèves ? </a:t>
            </a:r>
            <a:endParaRPr lang="fr-FR" dirty="0"/>
          </a:p>
          <a:p>
            <a:r>
              <a:rPr lang="fr-FR" i="1" dirty="0"/>
              <a:t>Qu’ont-ils appris ?</a:t>
            </a:r>
            <a:endParaRPr lang="fr-FR" dirty="0"/>
          </a:p>
          <a:p>
            <a:r>
              <a:rPr lang="fr-FR" i="1" dirty="0"/>
              <a:t>Comment avez-vous régulé ?</a:t>
            </a:r>
            <a:endParaRPr lang="fr-FR" dirty="0"/>
          </a:p>
          <a:p>
            <a:r>
              <a:rPr lang="fr-FR" i="1" dirty="0"/>
              <a:t>Comment faire évoluer le support et les activités proposées ? </a:t>
            </a:r>
            <a:endParaRPr lang="fr-FR" dirty="0"/>
          </a:p>
          <a:p>
            <a:r>
              <a:rPr lang="fr-FR" i="1" dirty="0"/>
              <a:t>Quand vous ne savez pas quoi faire des propositions des élèves ? </a:t>
            </a:r>
            <a:endParaRPr lang="fr-FR" dirty="0"/>
          </a:p>
          <a:p>
            <a:r>
              <a:rPr lang="fr-FR" i="1" dirty="0"/>
              <a:t>Comment faire évoluer le support ou les activités proposées ? </a:t>
            </a:r>
            <a:endParaRPr lang="fr-FR" dirty="0"/>
          </a:p>
          <a:p>
            <a:r>
              <a:rPr lang="fr-FR" i="1" dirty="0"/>
              <a:t>Comment à partir de ce support travailler la conscience orthographique grammaticale et lexicale… ?</a:t>
            </a:r>
            <a:endParaRPr lang="fr-FR" dirty="0"/>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657648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879475"/>
          </a:xfrm>
        </p:spPr>
        <p:txBody>
          <a:bodyPr/>
          <a:lstStyle/>
          <a:p>
            <a:r>
              <a:rPr lang="fr-FR" b="1" dirty="0" smtClean="0">
                <a:solidFill>
                  <a:srgbClr val="0070C0"/>
                </a:solidFill>
              </a:rPr>
              <a:t>Des incitations neutres à l’écriture</a:t>
            </a:r>
            <a:endParaRPr lang="fr-FR" b="1" dirty="0">
              <a:solidFill>
                <a:srgbClr val="0070C0"/>
              </a:solidFill>
            </a:endParaRPr>
          </a:p>
        </p:txBody>
      </p:sp>
      <p:sp>
        <p:nvSpPr>
          <p:cNvPr id="4" name="Espace réservé du texte 3"/>
          <p:cNvSpPr>
            <a:spLocks noGrp="1"/>
          </p:cNvSpPr>
          <p:nvPr>
            <p:ph type="body" idx="1"/>
          </p:nvPr>
        </p:nvSpPr>
        <p:spPr>
          <a:xfrm>
            <a:off x="839788" y="1473200"/>
            <a:ext cx="5157787" cy="2171699"/>
          </a:xfrm>
          <a:ln>
            <a:solidFill>
              <a:schemeClr val="tx1"/>
            </a:solidFill>
          </a:ln>
        </p:spPr>
        <p:txBody>
          <a:bodyPr>
            <a:normAutofit fontScale="92500" lnSpcReduction="20000"/>
          </a:bodyPr>
          <a:lstStyle/>
          <a:p>
            <a:endParaRPr lang="fr-FR" sz="2800" dirty="0" smtClean="0"/>
          </a:p>
          <a:p>
            <a:r>
              <a:rPr lang="fr-FR" sz="2800" dirty="0" smtClean="0">
                <a:solidFill>
                  <a:srgbClr val="7030A0"/>
                </a:solidFill>
              </a:rPr>
              <a:t>Dans </a:t>
            </a:r>
            <a:r>
              <a:rPr lang="fr-FR" sz="2800" dirty="0">
                <a:solidFill>
                  <a:srgbClr val="7030A0"/>
                </a:solidFill>
              </a:rPr>
              <a:t>sa chambre au premier étage, Luc se réveille, s'étire et pense à la journée</a:t>
            </a:r>
          </a:p>
          <a:p>
            <a:r>
              <a:rPr lang="fr-FR" sz="2800" dirty="0">
                <a:solidFill>
                  <a:srgbClr val="7030A0"/>
                </a:solidFill>
              </a:rPr>
              <a:t> qui arrive. </a:t>
            </a:r>
            <a:r>
              <a:rPr lang="fr-FR" sz="2800" dirty="0" smtClean="0">
                <a:solidFill>
                  <a:srgbClr val="7030A0"/>
                </a:solidFill>
              </a:rPr>
              <a:t>C'est </a:t>
            </a:r>
            <a:r>
              <a:rPr lang="fr-FR" sz="2800" dirty="0">
                <a:solidFill>
                  <a:srgbClr val="7030A0"/>
                </a:solidFill>
              </a:rPr>
              <a:t>le deuxième jour aujourd'hui.</a:t>
            </a:r>
          </a:p>
          <a:p>
            <a:endParaRPr lang="fr-FR" dirty="0"/>
          </a:p>
        </p:txBody>
      </p:sp>
      <p:sp>
        <p:nvSpPr>
          <p:cNvPr id="5" name="Espace réservé du contenu 4"/>
          <p:cNvSpPr>
            <a:spLocks noGrp="1"/>
          </p:cNvSpPr>
          <p:nvPr>
            <p:ph sz="half" idx="2"/>
          </p:nvPr>
        </p:nvSpPr>
        <p:spPr>
          <a:xfrm>
            <a:off x="839788" y="3873499"/>
            <a:ext cx="5157787" cy="2316163"/>
          </a:xfrm>
          <a:ln>
            <a:solidFill>
              <a:schemeClr val="tx1"/>
            </a:solidFill>
          </a:ln>
        </p:spPr>
        <p:txBody>
          <a:bodyPr/>
          <a:lstStyle/>
          <a:p>
            <a:pPr marL="0" indent="0">
              <a:buNone/>
            </a:pPr>
            <a:r>
              <a:rPr lang="fr-FR" sz="2600" b="1" dirty="0"/>
              <a:t>La machine se cabre et hoquette dans un vacarme assourdissant. </a:t>
            </a:r>
          </a:p>
          <a:p>
            <a:pPr marL="0" indent="0">
              <a:buNone/>
            </a:pPr>
            <a:r>
              <a:rPr lang="fr-FR" sz="2600" b="1" dirty="0"/>
              <a:t>Une porte se dessine dans la carlingue et s’entrouvre. Le pilote sort.</a:t>
            </a:r>
          </a:p>
          <a:p>
            <a:endParaRPr lang="fr-FR" dirty="0"/>
          </a:p>
        </p:txBody>
      </p:sp>
      <p:sp>
        <p:nvSpPr>
          <p:cNvPr id="6" name="Espace réservé du texte 5"/>
          <p:cNvSpPr>
            <a:spLocks noGrp="1"/>
          </p:cNvSpPr>
          <p:nvPr>
            <p:ph type="body" sz="quarter" idx="3"/>
          </p:nvPr>
        </p:nvSpPr>
        <p:spPr>
          <a:xfrm>
            <a:off x="6172200" y="1473200"/>
            <a:ext cx="5183188" cy="2101848"/>
          </a:xfrm>
          <a:ln>
            <a:solidFill>
              <a:schemeClr val="tx1"/>
            </a:solidFill>
          </a:ln>
        </p:spPr>
        <p:txBody>
          <a:bodyPr>
            <a:normAutofit/>
          </a:bodyPr>
          <a:lstStyle/>
          <a:p>
            <a:endParaRPr lang="fr-FR" sz="3400" dirty="0" smtClean="0"/>
          </a:p>
          <a:p>
            <a:r>
              <a:rPr lang="fr-FR" dirty="0">
                <a:solidFill>
                  <a:srgbClr val="00B050"/>
                </a:solidFill>
              </a:rPr>
              <a:t>La ville dort encore, quelques fenêtres aux yeux de félins s'allument. Une sirène retentit.</a:t>
            </a:r>
          </a:p>
          <a:p>
            <a:endParaRPr lang="fr-FR" dirty="0"/>
          </a:p>
        </p:txBody>
      </p:sp>
      <p:sp>
        <p:nvSpPr>
          <p:cNvPr id="7" name="Espace réservé du contenu 6"/>
          <p:cNvSpPr>
            <a:spLocks noGrp="1"/>
          </p:cNvSpPr>
          <p:nvPr>
            <p:ph sz="quarter" idx="4"/>
          </p:nvPr>
        </p:nvSpPr>
        <p:spPr>
          <a:xfrm>
            <a:off x="6172200" y="3873499"/>
            <a:ext cx="5183188" cy="2316163"/>
          </a:xfrm>
          <a:ln>
            <a:solidFill>
              <a:schemeClr val="tx1"/>
            </a:solidFill>
          </a:ln>
        </p:spPr>
        <p:txBody>
          <a:bodyPr>
            <a:normAutofit/>
          </a:bodyPr>
          <a:lstStyle/>
          <a:p>
            <a:pPr marL="0" indent="0">
              <a:buNone/>
            </a:pPr>
            <a:r>
              <a:rPr lang="fr-FR" sz="2600" b="1" dirty="0">
                <a:solidFill>
                  <a:srgbClr val="0070C0"/>
                </a:solidFill>
              </a:rPr>
              <a:t>L'animal est allongé là, sans bruit</a:t>
            </a:r>
            <a:r>
              <a:rPr lang="fr-FR" sz="2600" b="1" dirty="0" smtClean="0">
                <a:solidFill>
                  <a:srgbClr val="0070C0"/>
                </a:solidFill>
              </a:rPr>
              <a:t>.</a:t>
            </a:r>
            <a:endParaRPr lang="fr-FR" sz="2600" b="1" dirty="0">
              <a:solidFill>
                <a:srgbClr val="0070C0"/>
              </a:solidFill>
            </a:endParaRPr>
          </a:p>
          <a:p>
            <a:pPr marL="0" indent="0">
              <a:buNone/>
            </a:pPr>
            <a:r>
              <a:rPr lang="fr-FR" sz="2600" b="1" dirty="0">
                <a:solidFill>
                  <a:srgbClr val="0070C0"/>
                </a:solidFill>
              </a:rPr>
              <a:t>Le jour qui se lève éclaire son pelage. </a:t>
            </a:r>
            <a:r>
              <a:rPr lang="fr-FR" sz="2600" b="1" dirty="0" smtClean="0">
                <a:solidFill>
                  <a:srgbClr val="0070C0"/>
                </a:solidFill>
              </a:rPr>
              <a:t>Un </a:t>
            </a:r>
            <a:r>
              <a:rPr lang="fr-FR" sz="2600" b="1" dirty="0">
                <a:solidFill>
                  <a:srgbClr val="0070C0"/>
                </a:solidFill>
              </a:rPr>
              <a:t>insecte approche et se pose sur son échine</a:t>
            </a:r>
            <a:r>
              <a:rPr lang="fr-FR" dirty="0">
                <a:solidFill>
                  <a:srgbClr val="0070C0"/>
                </a:solidFill>
              </a:rPr>
              <a:t>.</a:t>
            </a:r>
          </a:p>
          <a:p>
            <a:pPr marL="0" indent="0">
              <a:buNone/>
            </a:pPr>
            <a:endParaRPr lang="fr-FR" dirty="0"/>
          </a:p>
        </p:txBody>
      </p:sp>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96215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solidFill>
                  <a:srgbClr val="0070C0"/>
                </a:solidFill>
              </a:rPr>
              <a:t>Des climats</a:t>
            </a:r>
            <a:endParaRPr lang="fr-FR" sz="4800" b="1" dirty="0">
              <a:solidFill>
                <a:srgbClr val="0070C0"/>
              </a:solidFill>
            </a:endParaRPr>
          </a:p>
        </p:txBody>
      </p:sp>
      <p:sp>
        <p:nvSpPr>
          <p:cNvPr id="7" name="Espace réservé du contenu 6"/>
          <p:cNvSpPr>
            <a:spLocks noGrp="1"/>
          </p:cNvSpPr>
          <p:nvPr>
            <p:ph idx="1"/>
          </p:nvPr>
        </p:nvSpPr>
        <p:spPr>
          <a:xfrm>
            <a:off x="838200" y="1473200"/>
            <a:ext cx="10515600" cy="4703763"/>
          </a:xfrm>
        </p:spPr>
        <p:txBody>
          <a:bodyPr>
            <a:normAutofit/>
          </a:bodyPr>
          <a:lstStyle/>
          <a:p>
            <a:pPr marL="0" indent="0">
              <a:buNone/>
            </a:pPr>
            <a:endParaRPr lang="fr-FR" dirty="0"/>
          </a:p>
          <a:p>
            <a:r>
              <a:rPr lang="fr-FR" sz="3600" dirty="0" smtClean="0">
                <a:solidFill>
                  <a:srgbClr val="0070C0"/>
                </a:solidFill>
              </a:rPr>
              <a:t>Histoire </a:t>
            </a:r>
            <a:r>
              <a:rPr lang="fr-FR" sz="3600" dirty="0">
                <a:solidFill>
                  <a:srgbClr val="0070C0"/>
                </a:solidFill>
              </a:rPr>
              <a:t>drôle 								</a:t>
            </a:r>
            <a:endParaRPr lang="fr-FR" sz="3600" dirty="0" smtClean="0">
              <a:solidFill>
                <a:srgbClr val="0070C0"/>
              </a:solidFill>
            </a:endParaRPr>
          </a:p>
          <a:p>
            <a:r>
              <a:rPr lang="fr-FR" sz="3600" dirty="0" smtClean="0">
                <a:solidFill>
                  <a:srgbClr val="0070C0"/>
                </a:solidFill>
              </a:rPr>
              <a:t>Fantastique</a:t>
            </a:r>
          </a:p>
          <a:p>
            <a:r>
              <a:rPr lang="fr-FR" sz="3600" dirty="0" smtClean="0">
                <a:solidFill>
                  <a:srgbClr val="0070C0"/>
                </a:solidFill>
              </a:rPr>
              <a:t>Conte</a:t>
            </a:r>
            <a:endParaRPr lang="fr-FR" sz="3600" dirty="0">
              <a:solidFill>
                <a:srgbClr val="0070C0"/>
              </a:solidFill>
            </a:endParaRPr>
          </a:p>
          <a:p>
            <a:r>
              <a:rPr lang="fr-FR" sz="3600" dirty="0">
                <a:solidFill>
                  <a:srgbClr val="0070C0"/>
                </a:solidFill>
              </a:rPr>
              <a:t> </a:t>
            </a:r>
            <a:r>
              <a:rPr lang="fr-FR" sz="3600" dirty="0" smtClean="0">
                <a:solidFill>
                  <a:srgbClr val="0070C0"/>
                </a:solidFill>
              </a:rPr>
              <a:t>Poésie</a:t>
            </a:r>
          </a:p>
          <a:p>
            <a:r>
              <a:rPr lang="fr-FR" sz="3600" dirty="0" err="1">
                <a:solidFill>
                  <a:srgbClr val="0070C0"/>
                </a:solidFill>
              </a:rPr>
              <a:t>Enigme</a:t>
            </a:r>
            <a:r>
              <a:rPr lang="fr-FR" sz="3600" dirty="0">
                <a:solidFill>
                  <a:srgbClr val="0070C0"/>
                </a:solidFill>
              </a:rPr>
              <a:t> policière	</a:t>
            </a:r>
            <a:endParaRPr lang="fr-FR" sz="3600" dirty="0" smtClean="0">
              <a:solidFill>
                <a:srgbClr val="0070C0"/>
              </a:solidFill>
            </a:endParaRPr>
          </a:p>
          <a:p>
            <a:r>
              <a:rPr lang="fr-FR" sz="3600" dirty="0">
                <a:solidFill>
                  <a:srgbClr val="0070C0"/>
                </a:solidFill>
              </a:rPr>
              <a:t>Histoire à faire peur</a:t>
            </a:r>
          </a:p>
          <a:p>
            <a:endParaRPr lang="fr-FR" dirty="0"/>
          </a:p>
        </p:txBody>
      </p:sp>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654090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Préparation avec les élèves </a:t>
            </a:r>
            <a:endParaRPr lang="fr-FR" b="1" dirty="0">
              <a:solidFill>
                <a:srgbClr val="0070C0"/>
              </a:solidFill>
            </a:endParaRPr>
          </a:p>
        </p:txBody>
      </p:sp>
      <p:sp>
        <p:nvSpPr>
          <p:cNvPr id="5" name="Espace réservé du texte 4"/>
          <p:cNvSpPr>
            <a:spLocks noGrp="1"/>
          </p:cNvSpPr>
          <p:nvPr>
            <p:ph type="body" idx="1"/>
          </p:nvPr>
        </p:nvSpPr>
        <p:spPr>
          <a:xfrm>
            <a:off x="839788" y="1681163"/>
            <a:ext cx="5157787" cy="465137"/>
          </a:xfrm>
        </p:spPr>
        <p:txBody>
          <a:bodyPr/>
          <a:lstStyle/>
          <a:p>
            <a:r>
              <a:rPr lang="fr-FR" dirty="0" smtClean="0"/>
              <a:t>Qu’est ce qui fait rire?</a:t>
            </a:r>
            <a:endParaRPr lang="fr-FR" dirty="0"/>
          </a:p>
        </p:txBody>
      </p:sp>
      <p:sp>
        <p:nvSpPr>
          <p:cNvPr id="6" name="Espace réservé du contenu 5"/>
          <p:cNvSpPr>
            <a:spLocks noGrp="1"/>
          </p:cNvSpPr>
          <p:nvPr>
            <p:ph sz="half" idx="2"/>
          </p:nvPr>
        </p:nvSpPr>
        <p:spPr>
          <a:xfrm>
            <a:off x="839788" y="2336800"/>
            <a:ext cx="5157787" cy="3852863"/>
          </a:xfrm>
        </p:spPr>
        <p:txBody>
          <a:bodyPr>
            <a:normAutofit fontScale="85000" lnSpcReduction="20000"/>
          </a:bodyPr>
          <a:lstStyle/>
          <a:p>
            <a:r>
              <a:rPr lang="fr-FR" dirty="0" smtClean="0"/>
              <a:t>Inattendu, effet de surprise,</a:t>
            </a:r>
            <a:endParaRPr lang="fr-FR" dirty="0"/>
          </a:p>
          <a:p>
            <a:r>
              <a:rPr lang="fr-FR" dirty="0"/>
              <a:t>q</a:t>
            </a:r>
            <a:r>
              <a:rPr lang="fr-FR" dirty="0" smtClean="0"/>
              <a:t>uelque </a:t>
            </a:r>
            <a:r>
              <a:rPr lang="fr-FR" dirty="0"/>
              <a:t>chose qui </a:t>
            </a:r>
            <a:r>
              <a:rPr lang="fr-FR" dirty="0" smtClean="0"/>
              <a:t>n’a </a:t>
            </a:r>
            <a:r>
              <a:rPr lang="fr-FR" dirty="0"/>
              <a:t>pas de </a:t>
            </a:r>
            <a:r>
              <a:rPr lang="fr-FR" dirty="0" smtClean="0"/>
              <a:t>sens,</a:t>
            </a:r>
            <a:endParaRPr lang="fr-FR" dirty="0"/>
          </a:p>
          <a:p>
            <a:r>
              <a:rPr lang="fr-FR" dirty="0"/>
              <a:t>l</a:t>
            </a:r>
            <a:r>
              <a:rPr lang="fr-FR" dirty="0" smtClean="0"/>
              <a:t>a maladresse,</a:t>
            </a:r>
            <a:endParaRPr lang="fr-FR" dirty="0"/>
          </a:p>
          <a:p>
            <a:r>
              <a:rPr lang="fr-FR" dirty="0" smtClean="0"/>
              <a:t>des </a:t>
            </a:r>
            <a:r>
              <a:rPr lang="fr-FR" dirty="0"/>
              <a:t>jeux de </a:t>
            </a:r>
            <a:r>
              <a:rPr lang="fr-FR" dirty="0" smtClean="0"/>
              <a:t>mots, des mots </a:t>
            </a:r>
            <a:r>
              <a:rPr lang="fr-FR" dirty="0"/>
              <a:t>i</a:t>
            </a:r>
            <a:r>
              <a:rPr lang="fr-FR" dirty="0" smtClean="0"/>
              <a:t>nventés</a:t>
            </a:r>
            <a:endParaRPr lang="fr-FR" dirty="0"/>
          </a:p>
          <a:p>
            <a:r>
              <a:rPr lang="fr-FR" dirty="0"/>
              <a:t>des </a:t>
            </a:r>
            <a:r>
              <a:rPr lang="fr-FR" dirty="0" smtClean="0"/>
              <a:t>caricatures, l’apparence des personnages,</a:t>
            </a:r>
            <a:endParaRPr lang="fr-FR" dirty="0"/>
          </a:p>
          <a:p>
            <a:r>
              <a:rPr lang="fr-FR" dirty="0"/>
              <a:t>des </a:t>
            </a:r>
            <a:r>
              <a:rPr lang="fr-FR" dirty="0" smtClean="0"/>
              <a:t>chutes,</a:t>
            </a:r>
            <a:endParaRPr lang="fr-FR" dirty="0"/>
          </a:p>
          <a:p>
            <a:r>
              <a:rPr lang="fr-FR" dirty="0"/>
              <a:t>en rajouter </a:t>
            </a:r>
            <a:r>
              <a:rPr lang="fr-FR" dirty="0" smtClean="0"/>
              <a:t>,</a:t>
            </a:r>
            <a:endParaRPr lang="fr-FR" dirty="0"/>
          </a:p>
          <a:p>
            <a:r>
              <a:rPr lang="fr-FR" dirty="0"/>
              <a:t>grossir le </a:t>
            </a:r>
            <a:r>
              <a:rPr lang="fr-FR" dirty="0" smtClean="0"/>
              <a:t>trait, tic de langage</a:t>
            </a:r>
            <a:endParaRPr lang="fr-FR" dirty="0"/>
          </a:p>
          <a:p>
            <a:r>
              <a:rPr lang="fr-FR" dirty="0"/>
              <a:t>l'enchaînement des </a:t>
            </a:r>
            <a:r>
              <a:rPr lang="fr-FR" dirty="0" smtClean="0"/>
              <a:t>ennuis…</a:t>
            </a:r>
            <a:endParaRPr lang="fr-FR" dirty="0"/>
          </a:p>
        </p:txBody>
      </p:sp>
      <p:sp>
        <p:nvSpPr>
          <p:cNvPr id="7" name="Espace réservé du texte 6"/>
          <p:cNvSpPr>
            <a:spLocks noGrp="1"/>
          </p:cNvSpPr>
          <p:nvPr>
            <p:ph type="body" sz="quarter" idx="3"/>
          </p:nvPr>
        </p:nvSpPr>
        <p:spPr>
          <a:xfrm>
            <a:off x="6172200" y="1681163"/>
            <a:ext cx="5183188" cy="465137"/>
          </a:xfrm>
        </p:spPr>
        <p:txBody>
          <a:bodyPr/>
          <a:lstStyle/>
          <a:p>
            <a:r>
              <a:rPr lang="fr-FR" dirty="0" smtClean="0"/>
              <a:t>Qu’est ce qui fait peur?</a:t>
            </a:r>
            <a:endParaRPr lang="fr-FR" dirty="0"/>
          </a:p>
        </p:txBody>
      </p:sp>
      <p:sp>
        <p:nvSpPr>
          <p:cNvPr id="8" name="Espace réservé du contenu 7"/>
          <p:cNvSpPr>
            <a:spLocks noGrp="1"/>
          </p:cNvSpPr>
          <p:nvPr>
            <p:ph sz="quarter" idx="4"/>
          </p:nvPr>
        </p:nvSpPr>
        <p:spPr>
          <a:xfrm>
            <a:off x="6172200" y="2336800"/>
            <a:ext cx="5183188" cy="3852863"/>
          </a:xfrm>
        </p:spPr>
        <p:txBody>
          <a:bodyPr/>
          <a:lstStyle/>
          <a:p>
            <a:r>
              <a:rPr lang="fr-FR" dirty="0" smtClean="0"/>
              <a:t>L’obscurité, la nuit, des ombres, </a:t>
            </a:r>
          </a:p>
          <a:p>
            <a:r>
              <a:rPr lang="fr-FR" dirty="0"/>
              <a:t>d</a:t>
            </a:r>
            <a:r>
              <a:rPr lang="fr-FR" dirty="0" smtClean="0"/>
              <a:t>es bruits inattendus, des cris, </a:t>
            </a:r>
          </a:p>
          <a:p>
            <a:r>
              <a:rPr lang="fr-FR" dirty="0"/>
              <a:t>l</a:t>
            </a:r>
            <a:r>
              <a:rPr lang="fr-FR" dirty="0" smtClean="0"/>
              <a:t>e silence, l’isolement, </a:t>
            </a:r>
          </a:p>
          <a:p>
            <a:r>
              <a:rPr lang="fr-FR" dirty="0"/>
              <a:t>l</a:t>
            </a:r>
            <a:r>
              <a:rPr lang="fr-FR" dirty="0" smtClean="0"/>
              <a:t>es menaces,</a:t>
            </a:r>
          </a:p>
          <a:p>
            <a:r>
              <a:rPr lang="fr-FR" dirty="0" smtClean="0"/>
              <a:t>l’inconnu, </a:t>
            </a:r>
          </a:p>
          <a:p>
            <a:r>
              <a:rPr lang="fr-FR" dirty="0" smtClean="0"/>
              <a:t>Notre propre imagination…</a:t>
            </a:r>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092302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460500"/>
          </a:xfrm>
        </p:spPr>
        <p:txBody>
          <a:bodyPr>
            <a:normAutofit/>
          </a:bodyPr>
          <a:lstStyle/>
          <a:p>
            <a:pPr algn="just"/>
            <a:r>
              <a:rPr lang="fr-FR" b="1" dirty="0" smtClean="0">
                <a:solidFill>
                  <a:srgbClr val="0070C0"/>
                </a:solidFill>
              </a:rPr>
              <a:t>Mobiliser les connaissances pour écrire: </a:t>
            </a:r>
            <a:br>
              <a:rPr lang="fr-FR" b="1" dirty="0" smtClean="0">
                <a:solidFill>
                  <a:srgbClr val="0070C0"/>
                </a:solidFill>
              </a:rPr>
            </a:br>
            <a:r>
              <a:rPr lang="fr-FR" b="1" dirty="0" smtClean="0">
                <a:solidFill>
                  <a:srgbClr val="0070C0"/>
                </a:solidFill>
              </a:rPr>
              <a:t>écrire </a:t>
            </a:r>
            <a:r>
              <a:rPr lang="fr-FR" b="1" u="sng" dirty="0" smtClean="0">
                <a:solidFill>
                  <a:srgbClr val="0070C0"/>
                </a:solidFill>
              </a:rPr>
              <a:t>le portrait </a:t>
            </a:r>
            <a:r>
              <a:rPr lang="fr-FR" b="1" dirty="0" smtClean="0">
                <a:solidFill>
                  <a:srgbClr val="0070C0"/>
                </a:solidFill>
              </a:rPr>
              <a:t>de Charlie</a:t>
            </a:r>
            <a:endParaRPr lang="fr-FR" b="1" dirty="0">
              <a:solidFill>
                <a:srgbClr val="0070C0"/>
              </a:solidFill>
            </a:endParaRPr>
          </a:p>
        </p:txBody>
      </p:sp>
      <p:sp>
        <p:nvSpPr>
          <p:cNvPr id="3" name="Espace réservé du contenu 2"/>
          <p:cNvSpPr>
            <a:spLocks noGrp="1"/>
          </p:cNvSpPr>
          <p:nvPr>
            <p:ph idx="1"/>
          </p:nvPr>
        </p:nvSpPr>
        <p:spPr>
          <a:xfrm>
            <a:off x="838200" y="2095499"/>
            <a:ext cx="10515600" cy="4081463"/>
          </a:xfrm>
        </p:spPr>
        <p:txBody>
          <a:bodyPr>
            <a:normAutofit lnSpcReduction="10000"/>
          </a:bodyPr>
          <a:lstStyle/>
          <a:p>
            <a:r>
              <a:rPr lang="fr-FR" dirty="0" err="1" smtClean="0"/>
              <a:t>Ecrit</a:t>
            </a:r>
            <a:r>
              <a:rPr lang="fr-FR" dirty="0" smtClean="0"/>
              <a:t> </a:t>
            </a:r>
            <a:r>
              <a:rPr lang="fr-FR" dirty="0" err="1" smtClean="0"/>
              <a:t>Jahid</a:t>
            </a:r>
            <a:r>
              <a:rPr lang="fr-FR" dirty="0" smtClean="0"/>
              <a:t> de Fabienne ; + portraits des autres personnages</a:t>
            </a:r>
          </a:p>
          <a:p>
            <a:r>
              <a:rPr lang="fr-FR" dirty="0" smtClean="0"/>
              <a:t>Reprise collective de cet écrit avec correction des points spécifiques faisant la partie de la commande et non mis en œuvre </a:t>
            </a:r>
            <a:r>
              <a:rPr lang="fr-FR" b="1" dirty="0" smtClean="0"/>
              <a:t>(imparfait et troisième personne)</a:t>
            </a:r>
            <a:r>
              <a:rPr lang="fr-FR" dirty="0" smtClean="0"/>
              <a:t> </a:t>
            </a:r>
            <a:r>
              <a:rPr lang="fr-FR" dirty="0" err="1" smtClean="0"/>
              <a:t>cad</a:t>
            </a:r>
            <a:r>
              <a:rPr lang="fr-FR" dirty="0" smtClean="0"/>
              <a:t> pour que l’écrit produit puisse s’insérer dans le texte initial ; </a:t>
            </a:r>
          </a:p>
          <a:p>
            <a:r>
              <a:rPr lang="fr-FR" dirty="0" smtClean="0"/>
              <a:t>Connaissances: écriture portrait, conjugaison, anaphores, synonymes, cohérence avec le récit initial…</a:t>
            </a:r>
          </a:p>
          <a:p>
            <a:r>
              <a:rPr lang="fr-FR" dirty="0" smtClean="0"/>
              <a:t>Quelles consignes? Quel intérêt? Quel résultat?</a:t>
            </a:r>
          </a:p>
          <a:p>
            <a:r>
              <a:rPr lang="fr-FR" dirty="0" smtClean="0"/>
              <a:t>Rappel des propos de </a:t>
            </a:r>
            <a:r>
              <a:rPr lang="fr-FR" dirty="0" err="1" smtClean="0"/>
              <a:t>Douquet</a:t>
            </a:r>
            <a:r>
              <a:rPr lang="fr-FR" dirty="0" smtClean="0"/>
              <a:t> sur ce que veut dire écrire avec la voix des autres.</a:t>
            </a:r>
          </a:p>
          <a:p>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81033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b="1" dirty="0" smtClean="0">
                <a:solidFill>
                  <a:srgbClr val="0070C0"/>
                </a:solidFill>
              </a:rPr>
              <a:t>Proposer des activités ludiques pour </a:t>
            </a:r>
            <a:r>
              <a:rPr lang="fr-FR" b="1" dirty="0" err="1" smtClean="0">
                <a:solidFill>
                  <a:srgbClr val="0070C0"/>
                </a:solidFill>
              </a:rPr>
              <a:t>rebrasser</a:t>
            </a:r>
            <a:r>
              <a:rPr lang="fr-FR" b="1" dirty="0" smtClean="0">
                <a:solidFill>
                  <a:srgbClr val="0070C0"/>
                </a:solidFill>
              </a:rPr>
              <a:t> les notions d’accord</a:t>
            </a:r>
            <a:endParaRPr lang="fr-FR" b="1" dirty="0">
              <a:solidFill>
                <a:srgbClr val="0070C0"/>
              </a:solidFill>
            </a:endParaRPr>
          </a:p>
        </p:txBody>
      </p:sp>
      <p:sp>
        <p:nvSpPr>
          <p:cNvPr id="3" name="Espace réservé du contenu 2"/>
          <p:cNvSpPr>
            <a:spLocks noGrp="1"/>
          </p:cNvSpPr>
          <p:nvPr>
            <p:ph idx="1"/>
          </p:nvPr>
        </p:nvSpPr>
        <p:spPr/>
        <p:txBody>
          <a:bodyPr/>
          <a:lstStyle/>
          <a:p>
            <a:r>
              <a:rPr lang="fr-FR" dirty="0" smtClean="0"/>
              <a:t>Fabriquer des séries de phrases avec un intrus</a:t>
            </a:r>
          </a:p>
          <a:p>
            <a:r>
              <a:rPr lang="fr-FR" dirty="0" smtClean="0"/>
              <a:t>Le carré </a:t>
            </a:r>
            <a:r>
              <a:rPr lang="fr-FR" dirty="0" err="1" smtClean="0"/>
              <a:t>lescurien</a:t>
            </a:r>
            <a:endParaRPr lang="fr-FR" dirty="0" smtClean="0"/>
          </a:p>
          <a:p>
            <a:r>
              <a:rPr lang="fr-FR" dirty="0" smtClean="0"/>
              <a:t>Les verbes en boite puis fabrication de phrases </a:t>
            </a:r>
          </a:p>
          <a:p>
            <a:r>
              <a:rPr lang="fr-FR" dirty="0" smtClean="0"/>
              <a:t>Les transpositions</a:t>
            </a:r>
          </a:p>
          <a:p>
            <a:r>
              <a:rPr lang="fr-FR" dirty="0" smtClean="0"/>
              <a:t>L’architecte orthographique</a:t>
            </a:r>
          </a:p>
          <a:p>
            <a:r>
              <a:rPr lang="fr-FR" dirty="0" smtClean="0"/>
              <a:t>Les phrases mêlées</a:t>
            </a:r>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166984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Faire fabriquer des séries de phrases contenant des intrus et la correctio</a:t>
            </a:r>
            <a:r>
              <a:rPr lang="fr-FR" b="1" dirty="0">
                <a:solidFill>
                  <a:srgbClr val="0070C0"/>
                </a:solidFill>
              </a:rPr>
              <a:t>n</a:t>
            </a:r>
          </a:p>
        </p:txBody>
      </p:sp>
      <p:sp>
        <p:nvSpPr>
          <p:cNvPr id="3" name="Espace réservé du contenu 2"/>
          <p:cNvSpPr>
            <a:spLocks noGrp="1"/>
          </p:cNvSpPr>
          <p:nvPr>
            <p:ph idx="1"/>
          </p:nvPr>
        </p:nvSpPr>
        <p:spPr>
          <a:xfrm>
            <a:off x="838200" y="1825625"/>
            <a:ext cx="11010900" cy="4351338"/>
          </a:xfrm>
        </p:spPr>
        <p:txBody>
          <a:bodyPr numCol="2"/>
          <a:lstStyle/>
          <a:p>
            <a:r>
              <a:rPr lang="fr-FR" b="1" u="sng" dirty="0" smtClean="0"/>
              <a:t>GC différents</a:t>
            </a:r>
          </a:p>
          <a:p>
            <a:pPr marL="0" indent="0">
              <a:buNone/>
            </a:pPr>
            <a:r>
              <a:rPr lang="fr-FR" b="1" dirty="0" smtClean="0"/>
              <a:t>Il colle la feuille.</a:t>
            </a:r>
          </a:p>
          <a:p>
            <a:pPr marL="0" indent="0">
              <a:buNone/>
            </a:pPr>
            <a:r>
              <a:rPr lang="fr-FR" b="1" dirty="0" smtClean="0"/>
              <a:t>L’enfant mange la pomme.</a:t>
            </a:r>
          </a:p>
          <a:p>
            <a:pPr marL="0" indent="0">
              <a:buNone/>
            </a:pPr>
            <a:r>
              <a:rPr lang="fr-FR" b="1" dirty="0" smtClean="0"/>
              <a:t>Il a prévenu de son arrivée.</a:t>
            </a:r>
          </a:p>
          <a:p>
            <a:pPr marL="0" indent="0">
              <a:buNone/>
            </a:pPr>
            <a:r>
              <a:rPr lang="fr-FR" b="1" dirty="0" smtClean="0"/>
              <a:t>Nous sortons le sac.</a:t>
            </a:r>
          </a:p>
          <a:p>
            <a:pPr marL="0" indent="0">
              <a:buNone/>
            </a:pPr>
            <a:endParaRPr lang="fr-FR" b="1" dirty="0" smtClean="0"/>
          </a:p>
          <a:p>
            <a:pPr marL="0" indent="0">
              <a:buNone/>
            </a:pPr>
            <a:endParaRPr lang="fr-FR" b="1" dirty="0"/>
          </a:p>
          <a:p>
            <a:pPr marL="0" indent="0">
              <a:buNone/>
            </a:pPr>
            <a:endParaRPr lang="fr-FR" b="1" dirty="0" smtClean="0"/>
          </a:p>
          <a:p>
            <a:r>
              <a:rPr lang="fr-FR" b="1" u="sng" dirty="0" smtClean="0"/>
              <a:t>GN différents</a:t>
            </a:r>
          </a:p>
          <a:p>
            <a:pPr marL="0" indent="0">
              <a:buNone/>
            </a:pPr>
            <a:r>
              <a:rPr lang="fr-FR" b="1" dirty="0" smtClean="0"/>
              <a:t>Le chat violet court.</a:t>
            </a:r>
          </a:p>
          <a:p>
            <a:pPr marL="0" indent="0">
              <a:buNone/>
            </a:pPr>
            <a:r>
              <a:rPr lang="fr-FR" b="1" dirty="0" smtClean="0"/>
              <a:t>L’abeille de la ruche vole.</a:t>
            </a:r>
          </a:p>
          <a:p>
            <a:pPr marL="0" indent="0">
              <a:buNone/>
            </a:pPr>
            <a:r>
              <a:rPr lang="fr-FR" sz="2400" b="1" dirty="0" smtClean="0"/>
              <a:t>Une importante réunion de représentants se déroule.</a:t>
            </a:r>
          </a:p>
          <a:p>
            <a:pPr marL="0" indent="0">
              <a:buNone/>
            </a:pPr>
            <a:r>
              <a:rPr lang="fr-FR" sz="2400" b="1" dirty="0" smtClean="0"/>
              <a:t>Une réunion de grande importance commence.</a:t>
            </a: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682186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36914" y="-1"/>
            <a:ext cx="9132125" cy="6858001"/>
          </a:xfrm>
          <a:prstGeom prst="rect">
            <a:avLst/>
          </a:prstGeom>
          <a:ln>
            <a:solidFill>
              <a:srgbClr val="00B0F0"/>
            </a:solidFill>
          </a:ln>
        </p:spPr>
      </p:pic>
      <p:sp>
        <p:nvSpPr>
          <p:cNvPr id="2" name="Espace réservé du pied de page 1"/>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534439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06930" y="0"/>
            <a:ext cx="9464634" cy="6858000"/>
          </a:xfrm>
          <a:prstGeom prst="rect">
            <a:avLst/>
          </a:prstGeom>
          <a:ln>
            <a:solidFill>
              <a:srgbClr val="00B0F0"/>
            </a:solidFill>
          </a:ln>
        </p:spPr>
      </p:pic>
      <p:sp>
        <p:nvSpPr>
          <p:cNvPr id="2" name="Espace réservé du pied de page 1"/>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04962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91679" y="194732"/>
            <a:ext cx="11408642" cy="6468536"/>
          </a:xfrm>
          <a:prstGeom prst="rect">
            <a:avLst/>
          </a:prstGeom>
        </p:spPr>
      </p:pic>
      <p:sp>
        <p:nvSpPr>
          <p:cNvPr id="2" name="Espace réservé du pied de page 1"/>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677950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5101"/>
            <a:ext cx="10515600" cy="965200"/>
          </a:xfrm>
        </p:spPr>
        <p:txBody>
          <a:bodyPr/>
          <a:lstStyle/>
          <a:p>
            <a:r>
              <a:rPr lang="fr-FR" b="1" dirty="0" smtClean="0">
                <a:solidFill>
                  <a:srgbClr val="0070C0"/>
                </a:solidFill>
              </a:rPr>
              <a:t>Le carré </a:t>
            </a:r>
            <a:r>
              <a:rPr lang="fr-FR" b="1" dirty="0" err="1" smtClean="0">
                <a:solidFill>
                  <a:srgbClr val="0070C0"/>
                </a:solidFill>
              </a:rPr>
              <a:t>lescurien</a:t>
            </a:r>
            <a:endParaRPr lang="fr-FR" b="1" dirty="0">
              <a:solidFill>
                <a:srgbClr val="0070C0"/>
              </a:solidFill>
            </a:endParaRPr>
          </a:p>
        </p:txBody>
      </p:sp>
      <p:sp>
        <p:nvSpPr>
          <p:cNvPr id="3" name="Espace réservé du contenu 2"/>
          <p:cNvSpPr>
            <a:spLocks noGrp="1"/>
          </p:cNvSpPr>
          <p:nvPr>
            <p:ph idx="1"/>
          </p:nvPr>
        </p:nvSpPr>
        <p:spPr>
          <a:xfrm>
            <a:off x="838200" y="1028700"/>
            <a:ext cx="10515600" cy="5148263"/>
          </a:xfrm>
        </p:spPr>
        <p:txBody>
          <a:bodyPr>
            <a:normAutofit/>
          </a:bodyPr>
          <a:lstStyle/>
          <a:p>
            <a:pPr marL="0" indent="0">
              <a:buNone/>
            </a:pPr>
            <a:r>
              <a:rPr lang="fr-FR" sz="2400" i="1" dirty="0"/>
              <a:t>Le carré </a:t>
            </a:r>
            <a:r>
              <a:rPr lang="fr-FR" sz="2400" i="1" dirty="0" err="1"/>
              <a:t>lescurien</a:t>
            </a:r>
            <a:r>
              <a:rPr lang="fr-FR" sz="2400" i="1" dirty="0"/>
              <a:t> utilise quatre mots permutant entre eux. </a:t>
            </a:r>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687610672"/>
              </p:ext>
            </p:extLst>
          </p:nvPr>
        </p:nvGraphicFramePr>
        <p:xfrm>
          <a:off x="1016000" y="1861685"/>
          <a:ext cx="5080000" cy="736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498267980"/>
                    </a:ext>
                  </a:extLst>
                </a:gridCol>
                <a:gridCol w="2540000">
                  <a:extLst>
                    <a:ext uri="{9D8B030D-6E8A-4147-A177-3AD203B41FA5}">
                      <a16:colId xmlns:a16="http://schemas.microsoft.com/office/drawing/2014/main" val="3325747041"/>
                    </a:ext>
                  </a:extLst>
                </a:gridCol>
              </a:tblGrid>
              <a:tr h="272625">
                <a:tc>
                  <a:txBody>
                    <a:bodyPr/>
                    <a:lstStyle/>
                    <a:p>
                      <a:r>
                        <a:rPr lang="fr-FR" dirty="0" smtClean="0"/>
                        <a:t>Facile </a:t>
                      </a:r>
                      <a:endParaRPr lang="fr-FR" dirty="0"/>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mtClean="0"/>
                        <a:t>interchanger</a:t>
                      </a:r>
                      <a:endParaRPr lang="fr-FR"/>
                    </a:p>
                  </a:txBody>
                  <a:tcPr>
                    <a:solidFill>
                      <a:srgbClr val="0070C0"/>
                    </a:solidFill>
                  </a:tcPr>
                </a:tc>
                <a:extLst>
                  <a:ext uri="{0D108BD9-81ED-4DB2-BD59-A6C34878D82A}">
                    <a16:rowId xmlns:a16="http://schemas.microsoft.com/office/drawing/2014/main" val="231321051"/>
                  </a:ext>
                </a:extLst>
              </a:tr>
              <a:tr h="370840">
                <a:tc>
                  <a:txBody>
                    <a:bodyPr/>
                    <a:lstStyle/>
                    <a:p>
                      <a:r>
                        <a:rPr lang="fr-FR" b="1" dirty="0" smtClean="0">
                          <a:solidFill>
                            <a:schemeClr val="bg1"/>
                          </a:solidFill>
                        </a:rPr>
                        <a:t>adjectif</a:t>
                      </a:r>
                      <a:endParaRPr lang="fr-FR" b="1" dirty="0">
                        <a:solidFill>
                          <a:schemeClr val="bg1"/>
                        </a:solidFill>
                      </a:endParaRPr>
                    </a:p>
                  </a:txBody>
                  <a:tcPr>
                    <a:solidFill>
                      <a:srgbClr val="0070C0"/>
                    </a:solidFill>
                  </a:tcPr>
                </a:tc>
                <a:tc>
                  <a:txBody>
                    <a:bodyPr/>
                    <a:lstStyle/>
                    <a:p>
                      <a:r>
                        <a:rPr lang="fr-FR" b="1" smtClean="0">
                          <a:solidFill>
                            <a:schemeClr val="bg1"/>
                          </a:solidFill>
                        </a:rPr>
                        <a:t>substantif</a:t>
                      </a:r>
                      <a:endParaRPr lang="fr-FR" b="1" dirty="0">
                        <a:solidFill>
                          <a:schemeClr val="bg1"/>
                        </a:solidFill>
                      </a:endParaRPr>
                    </a:p>
                  </a:txBody>
                  <a:tcPr>
                    <a:solidFill>
                      <a:srgbClr val="0070C0"/>
                    </a:solidFill>
                  </a:tcPr>
                </a:tc>
                <a:extLst>
                  <a:ext uri="{0D108BD9-81ED-4DB2-BD59-A6C34878D82A}">
                    <a16:rowId xmlns:a16="http://schemas.microsoft.com/office/drawing/2014/main" val="2955576546"/>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665735201"/>
              </p:ext>
            </p:extLst>
          </p:nvPr>
        </p:nvGraphicFramePr>
        <p:xfrm>
          <a:off x="6096000" y="2949032"/>
          <a:ext cx="5080000" cy="878399"/>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498267980"/>
                    </a:ext>
                  </a:extLst>
                </a:gridCol>
                <a:gridCol w="2540000">
                  <a:extLst>
                    <a:ext uri="{9D8B030D-6E8A-4147-A177-3AD203B41FA5}">
                      <a16:colId xmlns:a16="http://schemas.microsoft.com/office/drawing/2014/main" val="3325747041"/>
                    </a:ext>
                  </a:extLst>
                </a:gridCol>
              </a:tblGrid>
              <a:tr h="449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étrange</a:t>
                      </a:r>
                      <a:endParaRPr lang="fr-FR" dirty="0">
                        <a:solidFill>
                          <a:schemeClr val="tx1"/>
                        </a:solidFill>
                      </a:endParaRPr>
                    </a:p>
                  </a:txBody>
                  <a:tcPr>
                    <a:solidFill>
                      <a:srgbClr val="FFC000"/>
                    </a:solidFill>
                  </a:tcPr>
                </a:tc>
                <a:tc>
                  <a:txBody>
                    <a:bodyPr/>
                    <a:lstStyle/>
                    <a:p>
                      <a:r>
                        <a:rPr lang="fr-FR" dirty="0" smtClean="0">
                          <a:solidFill>
                            <a:schemeClr val="tx1"/>
                          </a:solidFill>
                        </a:rPr>
                        <a:t>permuter</a:t>
                      </a:r>
                      <a:endParaRPr lang="fr-FR" dirty="0">
                        <a:solidFill>
                          <a:schemeClr val="tx1"/>
                        </a:solidFill>
                      </a:endParaRPr>
                    </a:p>
                  </a:txBody>
                  <a:tcPr>
                    <a:solidFill>
                      <a:srgbClr val="FFC000"/>
                    </a:solidFill>
                  </a:tcPr>
                </a:tc>
                <a:extLst>
                  <a:ext uri="{0D108BD9-81ED-4DB2-BD59-A6C34878D82A}">
                    <a16:rowId xmlns:a16="http://schemas.microsoft.com/office/drawing/2014/main" val="231321051"/>
                  </a:ext>
                </a:extLst>
              </a:tr>
              <a:tr h="428683">
                <a:tc>
                  <a:txBody>
                    <a:bodyPr/>
                    <a:lstStyle/>
                    <a:p>
                      <a:r>
                        <a:rPr lang="fr-FR" b="1" dirty="0" smtClean="0">
                          <a:solidFill>
                            <a:schemeClr val="tx1"/>
                          </a:solidFill>
                        </a:rPr>
                        <a:t>difficulté</a:t>
                      </a:r>
                      <a:endParaRPr lang="fr-FR" b="1" dirty="0">
                        <a:solidFill>
                          <a:schemeClr val="tx1"/>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Substantif </a:t>
                      </a:r>
                      <a:endParaRPr lang="fr-FR" b="1" dirty="0">
                        <a:solidFill>
                          <a:schemeClr val="tx1"/>
                        </a:solidFill>
                      </a:endParaRPr>
                    </a:p>
                  </a:txBody>
                  <a:tcPr>
                    <a:solidFill>
                      <a:srgbClr val="FFC000"/>
                    </a:solidFill>
                  </a:tcPr>
                </a:tc>
                <a:extLst>
                  <a:ext uri="{0D108BD9-81ED-4DB2-BD59-A6C34878D82A}">
                    <a16:rowId xmlns:a16="http://schemas.microsoft.com/office/drawing/2014/main" val="2955576546"/>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71776219"/>
              </p:ext>
            </p:extLst>
          </p:nvPr>
        </p:nvGraphicFramePr>
        <p:xfrm>
          <a:off x="1016000" y="4732864"/>
          <a:ext cx="5080000" cy="7416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498267980"/>
                    </a:ext>
                  </a:extLst>
                </a:gridCol>
                <a:gridCol w="2540000">
                  <a:extLst>
                    <a:ext uri="{9D8B030D-6E8A-4147-A177-3AD203B41FA5}">
                      <a16:colId xmlns:a16="http://schemas.microsoft.com/office/drawing/2014/main" val="3325747041"/>
                    </a:ext>
                  </a:extLst>
                </a:gridCol>
              </a:tblGrid>
              <a:tr h="370840">
                <a:tc>
                  <a:txBody>
                    <a:bodyPr/>
                    <a:lstStyle/>
                    <a:p>
                      <a:r>
                        <a:rPr lang="fr-FR" b="1" dirty="0" smtClean="0">
                          <a:solidFill>
                            <a:schemeClr val="bg1"/>
                          </a:solidFill>
                        </a:rPr>
                        <a:t>porte</a:t>
                      </a:r>
                      <a:endParaRPr lang="fr-FR" b="1" dirty="0">
                        <a:solidFill>
                          <a:schemeClr val="bg1"/>
                        </a:solidFill>
                      </a:endParaRPr>
                    </a:p>
                  </a:txBody>
                  <a:tcPr>
                    <a:solidFill>
                      <a:srgbClr val="92D050"/>
                    </a:solidFill>
                  </a:tcPr>
                </a:tc>
                <a:tc>
                  <a:txBody>
                    <a:bodyPr/>
                    <a:lstStyle/>
                    <a:p>
                      <a:r>
                        <a:rPr lang="fr-FR" b="1" dirty="0" smtClean="0">
                          <a:solidFill>
                            <a:schemeClr val="bg1"/>
                          </a:solidFill>
                        </a:rPr>
                        <a:t>planche</a:t>
                      </a:r>
                      <a:endParaRPr lang="fr-FR" b="1" dirty="0">
                        <a:solidFill>
                          <a:schemeClr val="bg1"/>
                        </a:solidFill>
                      </a:endParaRPr>
                    </a:p>
                  </a:txBody>
                  <a:tcPr>
                    <a:solidFill>
                      <a:srgbClr val="92D050"/>
                    </a:solidFill>
                  </a:tcPr>
                </a:tc>
                <a:extLst>
                  <a:ext uri="{0D108BD9-81ED-4DB2-BD59-A6C34878D82A}">
                    <a16:rowId xmlns:a16="http://schemas.microsoft.com/office/drawing/2014/main" val="231321051"/>
                  </a:ext>
                </a:extLst>
              </a:tr>
              <a:tr h="370840">
                <a:tc>
                  <a:txBody>
                    <a:bodyPr/>
                    <a:lstStyle/>
                    <a:p>
                      <a:r>
                        <a:rPr lang="fr-FR" b="1" dirty="0" smtClean="0">
                          <a:solidFill>
                            <a:schemeClr val="bg1"/>
                          </a:solidFill>
                        </a:rPr>
                        <a:t>boucle</a:t>
                      </a:r>
                      <a:endParaRPr lang="fr-FR" b="1" dirty="0">
                        <a:solidFill>
                          <a:schemeClr val="bg1"/>
                        </a:solidFill>
                      </a:endParaRPr>
                    </a:p>
                  </a:txBody>
                  <a:tcPr>
                    <a:solidFill>
                      <a:srgbClr val="92D050"/>
                    </a:solidFill>
                  </a:tcPr>
                </a:tc>
                <a:tc>
                  <a:txBody>
                    <a:bodyPr/>
                    <a:lstStyle/>
                    <a:p>
                      <a:r>
                        <a:rPr lang="fr-FR" b="1" dirty="0" smtClean="0">
                          <a:solidFill>
                            <a:schemeClr val="bg1"/>
                          </a:solidFill>
                        </a:rPr>
                        <a:t>coupe</a:t>
                      </a:r>
                      <a:endParaRPr lang="fr-FR" b="1" dirty="0">
                        <a:solidFill>
                          <a:schemeClr val="bg1"/>
                        </a:solidFill>
                      </a:endParaRPr>
                    </a:p>
                  </a:txBody>
                  <a:tcPr>
                    <a:solidFill>
                      <a:srgbClr val="92D050"/>
                    </a:solidFill>
                  </a:tcPr>
                </a:tc>
                <a:extLst>
                  <a:ext uri="{0D108BD9-81ED-4DB2-BD59-A6C34878D82A}">
                    <a16:rowId xmlns:a16="http://schemas.microsoft.com/office/drawing/2014/main" val="2955576546"/>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86715528"/>
              </p:ext>
            </p:extLst>
          </p:nvPr>
        </p:nvGraphicFramePr>
        <p:xfrm>
          <a:off x="6096000" y="5622711"/>
          <a:ext cx="5080000" cy="74168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1498267980"/>
                    </a:ext>
                  </a:extLst>
                </a:gridCol>
                <a:gridCol w="2540000">
                  <a:extLst>
                    <a:ext uri="{9D8B030D-6E8A-4147-A177-3AD203B41FA5}">
                      <a16:colId xmlns:a16="http://schemas.microsoft.com/office/drawing/2014/main" val="3325747041"/>
                    </a:ext>
                  </a:extLst>
                </a:gridCol>
              </a:tblGrid>
              <a:tr h="370840">
                <a:tc>
                  <a:txBody>
                    <a:bodyPr/>
                    <a:lstStyle/>
                    <a:p>
                      <a:r>
                        <a:rPr lang="fr-FR" b="1" dirty="0" smtClean="0">
                          <a:solidFill>
                            <a:schemeClr val="tx1"/>
                          </a:solidFill>
                        </a:rPr>
                        <a:t>rose</a:t>
                      </a:r>
                      <a:endParaRPr lang="fr-FR" b="1" dirty="0">
                        <a:solidFill>
                          <a:schemeClr val="tx1"/>
                        </a:solidFill>
                      </a:endParaRPr>
                    </a:p>
                  </a:txBody>
                  <a:tcPr>
                    <a:solidFill>
                      <a:srgbClr val="FF0000"/>
                    </a:solidFill>
                  </a:tcPr>
                </a:tc>
                <a:tc>
                  <a:txBody>
                    <a:bodyPr/>
                    <a:lstStyle/>
                    <a:p>
                      <a:r>
                        <a:rPr lang="fr-FR" b="1" dirty="0" smtClean="0">
                          <a:solidFill>
                            <a:schemeClr val="tx1"/>
                          </a:solidFill>
                        </a:rPr>
                        <a:t>ombre</a:t>
                      </a:r>
                      <a:endParaRPr lang="fr-FR" b="1" dirty="0">
                        <a:solidFill>
                          <a:schemeClr val="tx1"/>
                        </a:solidFill>
                      </a:endParaRPr>
                    </a:p>
                  </a:txBody>
                  <a:tcPr>
                    <a:solidFill>
                      <a:srgbClr val="FF0000"/>
                    </a:solidFill>
                  </a:tcPr>
                </a:tc>
                <a:extLst>
                  <a:ext uri="{0D108BD9-81ED-4DB2-BD59-A6C34878D82A}">
                    <a16:rowId xmlns:a16="http://schemas.microsoft.com/office/drawing/2014/main" val="231321051"/>
                  </a:ext>
                </a:extLst>
              </a:tr>
              <a:tr h="370840">
                <a:tc>
                  <a:txBody>
                    <a:bodyPr/>
                    <a:lstStyle/>
                    <a:p>
                      <a:r>
                        <a:rPr lang="fr-FR" b="1" dirty="0" smtClean="0">
                          <a:solidFill>
                            <a:schemeClr val="tx1"/>
                          </a:solidFill>
                        </a:rPr>
                        <a:t>porte </a:t>
                      </a:r>
                      <a:endParaRPr lang="fr-FR" b="1" dirty="0">
                        <a:solidFill>
                          <a:schemeClr val="tx1"/>
                        </a:solidFill>
                      </a:endParaRPr>
                    </a:p>
                  </a:txBody>
                  <a:tcPr>
                    <a:solidFill>
                      <a:srgbClr val="FF0000"/>
                    </a:solidFill>
                  </a:tcPr>
                </a:tc>
                <a:tc>
                  <a:txBody>
                    <a:bodyPr/>
                    <a:lstStyle/>
                    <a:p>
                      <a:r>
                        <a:rPr lang="fr-FR" b="1" dirty="0" smtClean="0">
                          <a:solidFill>
                            <a:schemeClr val="tx1"/>
                          </a:solidFill>
                        </a:rPr>
                        <a:t>feuille</a:t>
                      </a:r>
                      <a:endParaRPr lang="fr-FR" b="1" dirty="0">
                        <a:solidFill>
                          <a:schemeClr val="tx1"/>
                        </a:solidFill>
                      </a:endParaRPr>
                    </a:p>
                  </a:txBody>
                  <a:tcPr>
                    <a:solidFill>
                      <a:srgbClr val="FF0000"/>
                    </a:solidFill>
                  </a:tcPr>
                </a:tc>
                <a:extLst>
                  <a:ext uri="{0D108BD9-81ED-4DB2-BD59-A6C34878D82A}">
                    <a16:rowId xmlns:a16="http://schemas.microsoft.com/office/drawing/2014/main" val="2955576546"/>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13324972"/>
              </p:ext>
            </p:extLst>
          </p:nvPr>
        </p:nvGraphicFramePr>
        <p:xfrm>
          <a:off x="1016000" y="4168811"/>
          <a:ext cx="10160000" cy="370840"/>
        </p:xfrm>
        <a:graphic>
          <a:graphicData uri="http://schemas.openxmlformats.org/drawingml/2006/table">
            <a:tbl>
              <a:tblPr firstRow="1" bandRow="1">
                <a:tableStyleId>{5C22544A-7EE6-4342-B048-85BDC9FD1C3A}</a:tableStyleId>
              </a:tblPr>
              <a:tblGrid>
                <a:gridCol w="10160000">
                  <a:extLst>
                    <a:ext uri="{9D8B030D-6E8A-4147-A177-3AD203B41FA5}">
                      <a16:colId xmlns:a16="http://schemas.microsoft.com/office/drawing/2014/main" val="4780078"/>
                    </a:ext>
                  </a:extLst>
                </a:gridCol>
              </a:tblGrid>
              <a:tr h="370840">
                <a:tc>
                  <a:txBody>
                    <a:bodyPr/>
                    <a:lstStyle/>
                    <a:p>
                      <a:pPr algn="ctr"/>
                      <a:r>
                        <a:rPr lang="fr-FR" dirty="0" smtClean="0">
                          <a:solidFill>
                            <a:schemeClr val="tx1"/>
                          </a:solidFill>
                        </a:rPr>
                        <a:t>VARIANTES</a:t>
                      </a:r>
                      <a:endParaRPr lang="fr-FR" dirty="0">
                        <a:solidFill>
                          <a:schemeClr val="tx1"/>
                        </a:solidFill>
                      </a:endParaRPr>
                    </a:p>
                  </a:txBody>
                  <a:tcPr>
                    <a:solidFill>
                      <a:schemeClr val="bg1">
                        <a:lumMod val="85000"/>
                      </a:schemeClr>
                    </a:solidFill>
                  </a:tcPr>
                </a:tc>
                <a:extLst>
                  <a:ext uri="{0D108BD9-81ED-4DB2-BD59-A6C34878D82A}">
                    <a16:rowId xmlns:a16="http://schemas.microsoft.com/office/drawing/2014/main" val="900439807"/>
                  </a:ext>
                </a:extLst>
              </a:tr>
            </a:tbl>
          </a:graphicData>
        </a:graphic>
      </p:graphicFrame>
      <p:sp>
        <p:nvSpPr>
          <p:cNvPr id="9" name="Espace réservé du pied de page 8"/>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53714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Enrichissement: comment faire? Pour dire quoi? Et en tirer quoi?</a:t>
            </a:r>
            <a:endParaRPr lang="fr-FR" b="1" dirty="0">
              <a:solidFill>
                <a:srgbClr val="0070C0"/>
              </a:solidFill>
            </a:endParaRPr>
          </a:p>
        </p:txBody>
      </p:sp>
      <p:sp>
        <p:nvSpPr>
          <p:cNvPr id="3" name="Espace réservé du contenu 2"/>
          <p:cNvSpPr>
            <a:spLocks noGrp="1"/>
          </p:cNvSpPr>
          <p:nvPr>
            <p:ph idx="1"/>
          </p:nvPr>
        </p:nvSpPr>
        <p:spPr>
          <a:xfrm>
            <a:off x="838200" y="2024743"/>
            <a:ext cx="10515600" cy="4152219"/>
          </a:xfrm>
        </p:spPr>
        <p:txBody>
          <a:bodyPr>
            <a:normAutofit fontScale="85000" lnSpcReduction="10000"/>
          </a:bodyPr>
          <a:lstStyle/>
          <a:p>
            <a:pPr algn="just"/>
            <a:r>
              <a:rPr lang="fr-FR" dirty="0" smtClean="0"/>
              <a:t>Exercice: ‘’ </a:t>
            </a:r>
            <a:r>
              <a:rPr lang="fr-FR" i="1" dirty="0" smtClean="0"/>
              <a:t>Enrichir la phrase de toutes les manières possibles quoi? Comment? </a:t>
            </a:r>
            <a:r>
              <a:rPr lang="fr-FR" dirty="0" smtClean="0"/>
              <a:t>’’  </a:t>
            </a:r>
            <a:r>
              <a:rPr lang="fr-FR" i="1" dirty="0" smtClean="0">
                <a:solidFill>
                  <a:srgbClr val="0070C0"/>
                </a:solidFill>
              </a:rPr>
              <a:t>Le chat mange.</a:t>
            </a:r>
          </a:p>
          <a:p>
            <a:pPr marL="0" indent="0" algn="just">
              <a:buNone/>
            </a:pPr>
            <a:r>
              <a:rPr lang="fr-FR" dirty="0" smtClean="0"/>
              <a:t>Nb: Penser aux phrases négatives, solliciter les enrichissements en début de phrase…catégoriser la nature des mots qui articulent les phrases ( </a:t>
            </a:r>
            <a:r>
              <a:rPr lang="fr-FR" dirty="0" err="1" smtClean="0"/>
              <a:t>conj</a:t>
            </a:r>
            <a:r>
              <a:rPr lang="fr-FR" dirty="0" smtClean="0"/>
              <a:t>, </a:t>
            </a:r>
            <a:r>
              <a:rPr lang="fr-FR" dirty="0" err="1" smtClean="0"/>
              <a:t>coord</a:t>
            </a:r>
            <a:r>
              <a:rPr lang="fr-FR" dirty="0" smtClean="0"/>
              <a:t> ou </a:t>
            </a:r>
            <a:r>
              <a:rPr lang="fr-FR" dirty="0" err="1" smtClean="0"/>
              <a:t>subord</a:t>
            </a:r>
            <a:r>
              <a:rPr lang="fr-FR" dirty="0" smtClean="0"/>
              <a:t>)</a:t>
            </a:r>
          </a:p>
          <a:p>
            <a:pPr algn="just"/>
            <a:r>
              <a:rPr lang="fr-FR" dirty="0" smtClean="0"/>
              <a:t>Partir de la collecte réalisée à partir des jeux de substitution,  pour amener les élèves à:</a:t>
            </a:r>
          </a:p>
          <a:p>
            <a:pPr marL="914400" lvl="1" indent="-457200" algn="just">
              <a:buFont typeface="+mj-lt"/>
              <a:buAutoNum type="arabicPeriod"/>
            </a:pPr>
            <a:r>
              <a:rPr lang="fr-FR" dirty="0" smtClean="0"/>
              <a:t>Catégoriser les différents compléments  en les décrivant et en argumentant; Comparer ces catégories avec les collectes déjà réalisées à partir de prélèvements dans les textes travaillés ou rencontrés en classe ou dans ceux produits par les élèves pour les trier par analogie et/ ou analyse. Amener TOUS les élèves à argumenter.</a:t>
            </a:r>
          </a:p>
          <a:p>
            <a:pPr marL="914400" lvl="1" indent="-457200" algn="just">
              <a:buAutoNum type="arabicPeriod" startAt="2"/>
            </a:pPr>
            <a:r>
              <a:rPr lang="fr-FR" dirty="0" smtClean="0"/>
              <a:t>Catégoriser les différents groupes sujets (</a:t>
            </a:r>
            <a:r>
              <a:rPr lang="fr-FR" dirty="0" err="1" smtClean="0"/>
              <a:t>cplmt</a:t>
            </a:r>
            <a:r>
              <a:rPr lang="fr-FR" dirty="0" smtClean="0"/>
              <a:t> du nom, épithète, relative ( non étudiée))</a:t>
            </a:r>
          </a:p>
          <a:p>
            <a:pPr marL="914400" lvl="1" indent="-457200" algn="just">
              <a:buAutoNum type="arabicPeriod" startAt="2"/>
            </a:pPr>
            <a:r>
              <a:rPr lang="fr-FR" dirty="0" smtClean="0"/>
              <a:t>Catégoriser les verbes ( temps simples ou composés?)</a:t>
            </a:r>
          </a:p>
          <a:p>
            <a:pPr marL="457200" lvl="1" indent="0">
              <a:buNone/>
            </a:pPr>
            <a:endParaRPr lang="fr-FR" dirty="0" smtClean="0"/>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227243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17575"/>
          </a:xfrm>
        </p:spPr>
        <p:txBody>
          <a:bodyPr/>
          <a:lstStyle/>
          <a:p>
            <a:r>
              <a:rPr lang="fr-FR" b="1" dirty="0" smtClean="0">
                <a:solidFill>
                  <a:srgbClr val="0070C0"/>
                </a:solidFill>
              </a:rPr>
              <a:t>Le carré </a:t>
            </a:r>
            <a:r>
              <a:rPr lang="fr-FR" b="1" dirty="0" err="1" smtClean="0">
                <a:solidFill>
                  <a:srgbClr val="0070C0"/>
                </a:solidFill>
              </a:rPr>
              <a:t>lescurien</a:t>
            </a:r>
            <a:r>
              <a:rPr lang="fr-FR" b="1" dirty="0" smtClean="0">
                <a:solidFill>
                  <a:srgbClr val="0070C0"/>
                </a:solidFill>
              </a:rPr>
              <a:t> ou le poème carré</a:t>
            </a:r>
            <a:endParaRPr lang="fr-FR" b="1" dirty="0">
              <a:solidFill>
                <a:srgbClr val="0070C0"/>
              </a:solidFill>
            </a:endParaRPr>
          </a:p>
        </p:txBody>
      </p:sp>
      <p:sp>
        <p:nvSpPr>
          <p:cNvPr id="3" name="Espace réservé du contenu 2"/>
          <p:cNvSpPr>
            <a:spLocks noGrp="1"/>
          </p:cNvSpPr>
          <p:nvPr>
            <p:ph idx="1"/>
          </p:nvPr>
        </p:nvSpPr>
        <p:spPr/>
        <p:txBody>
          <a:bodyPr numCol="2">
            <a:normAutofit/>
          </a:bodyPr>
          <a:lstStyle/>
          <a:p>
            <a:r>
              <a:rPr lang="fr-FR" sz="2000" i="1" dirty="0">
                <a:solidFill>
                  <a:srgbClr val="0070C0"/>
                </a:solidFill>
              </a:rPr>
              <a:t>« Rien n’est plus facile que d’</a:t>
            </a:r>
            <a:r>
              <a:rPr lang="fr-FR" sz="2000" i="1" dirty="0" err="1">
                <a:solidFill>
                  <a:srgbClr val="0070C0"/>
                </a:solidFill>
              </a:rPr>
              <a:t>interchanger</a:t>
            </a:r>
            <a:r>
              <a:rPr lang="fr-FR" sz="2000" i="1" dirty="0">
                <a:solidFill>
                  <a:srgbClr val="0070C0"/>
                </a:solidFill>
              </a:rPr>
              <a:t> les beaux adjectifs. Rien n’est plus beau que d’</a:t>
            </a:r>
            <a:r>
              <a:rPr lang="fr-FR" sz="2000" i="1" dirty="0" err="1">
                <a:solidFill>
                  <a:srgbClr val="0070C0"/>
                </a:solidFill>
              </a:rPr>
              <a:t>interchanger</a:t>
            </a:r>
            <a:r>
              <a:rPr lang="fr-FR" sz="2000" i="1" dirty="0">
                <a:solidFill>
                  <a:srgbClr val="0070C0"/>
                </a:solidFill>
              </a:rPr>
              <a:t> les faciles adjectifs. Avec les substantifs déjà la difficulté se fait plus étrange. Avec la difficulté déjà le substantif se fait plus étrange ». Ces phrases de Jean Lescure définissent la permutation en la pratiquant.</a:t>
            </a:r>
            <a:r>
              <a:rPr lang="fr-FR" sz="2000" dirty="0">
                <a:solidFill>
                  <a:srgbClr val="0070C0"/>
                </a:solidFill>
              </a:rPr>
              <a:t> </a:t>
            </a:r>
            <a:endParaRPr lang="fr-FR" sz="2000" dirty="0" smtClean="0">
              <a:solidFill>
                <a:srgbClr val="0070C0"/>
              </a:solidFill>
            </a:endParaRPr>
          </a:p>
          <a:p>
            <a:pPr>
              <a:lnSpc>
                <a:spcPct val="110000"/>
              </a:lnSpc>
            </a:pPr>
            <a:r>
              <a:rPr lang="fr-FR" sz="2000" i="1" dirty="0">
                <a:solidFill>
                  <a:srgbClr val="0070C0"/>
                </a:solidFill>
              </a:rPr>
              <a:t>Feuille de rose porte </a:t>
            </a:r>
            <a:r>
              <a:rPr lang="fr-FR" sz="2000" i="1" dirty="0" smtClean="0">
                <a:solidFill>
                  <a:srgbClr val="0070C0"/>
                </a:solidFill>
              </a:rPr>
              <a:t>d'ombre</a:t>
            </a:r>
          </a:p>
          <a:p>
            <a:pPr marL="0" indent="0">
              <a:lnSpc>
                <a:spcPct val="110000"/>
              </a:lnSpc>
              <a:buNone/>
            </a:pPr>
            <a:r>
              <a:rPr lang="fr-FR" sz="2000" i="1" dirty="0" smtClean="0">
                <a:solidFill>
                  <a:srgbClr val="0070C0"/>
                </a:solidFill>
              </a:rPr>
              <a:t>Ombre </a:t>
            </a:r>
            <a:r>
              <a:rPr lang="fr-FR" sz="2000" i="1" dirty="0">
                <a:solidFill>
                  <a:srgbClr val="0070C0"/>
                </a:solidFill>
              </a:rPr>
              <a:t>de feuille porte rose</a:t>
            </a:r>
          </a:p>
          <a:p>
            <a:pPr marL="0" indent="0">
              <a:lnSpc>
                <a:spcPct val="110000"/>
              </a:lnSpc>
              <a:buNone/>
            </a:pPr>
            <a:r>
              <a:rPr lang="fr-FR" sz="2000" i="1" dirty="0">
                <a:solidFill>
                  <a:srgbClr val="0070C0"/>
                </a:solidFill>
              </a:rPr>
              <a:t>Feuille, porte l'ombre d'une rose</a:t>
            </a:r>
          </a:p>
          <a:p>
            <a:pPr marL="0" indent="0">
              <a:lnSpc>
                <a:spcPct val="110000"/>
              </a:lnSpc>
              <a:buNone/>
            </a:pPr>
            <a:r>
              <a:rPr lang="fr-FR" sz="2000" i="1" dirty="0">
                <a:solidFill>
                  <a:srgbClr val="0070C0"/>
                </a:solidFill>
              </a:rPr>
              <a:t>Feuille rose à l'ombre d'une porte</a:t>
            </a:r>
          </a:p>
          <a:p>
            <a:pPr marL="0" indent="0">
              <a:lnSpc>
                <a:spcPct val="110000"/>
              </a:lnSpc>
              <a:buNone/>
            </a:pPr>
            <a:r>
              <a:rPr lang="fr-FR" sz="2000" i="1" dirty="0">
                <a:solidFill>
                  <a:srgbClr val="0070C0"/>
                </a:solidFill>
              </a:rPr>
              <a:t>Toute rose ombre une porte de </a:t>
            </a:r>
            <a:r>
              <a:rPr lang="fr-FR" sz="2000" i="1" dirty="0" smtClean="0">
                <a:solidFill>
                  <a:srgbClr val="0070C0"/>
                </a:solidFill>
              </a:rPr>
              <a:t>feuille</a:t>
            </a:r>
          </a:p>
          <a:p>
            <a:r>
              <a:rPr lang="fr-FR" sz="2000" i="1" dirty="0">
                <a:solidFill>
                  <a:srgbClr val="0070C0"/>
                </a:solidFill>
              </a:rPr>
              <a:t>La planche porte la coupe vers la bouche</a:t>
            </a:r>
          </a:p>
          <a:p>
            <a:pPr marL="0" indent="0">
              <a:buNone/>
            </a:pPr>
            <a:r>
              <a:rPr lang="fr-FR" sz="2000" i="1" dirty="0">
                <a:solidFill>
                  <a:srgbClr val="0070C0"/>
                </a:solidFill>
              </a:rPr>
              <a:t>Ta planche coupe ma porte et ma bouche</a:t>
            </a:r>
          </a:p>
          <a:p>
            <a:pPr marL="0" indent="0">
              <a:buNone/>
            </a:pPr>
            <a:r>
              <a:rPr lang="fr-FR" sz="2000" i="1" dirty="0">
                <a:solidFill>
                  <a:srgbClr val="0070C0"/>
                </a:solidFill>
              </a:rPr>
              <a:t>La planche bouche ou coupe la porte</a:t>
            </a:r>
          </a:p>
          <a:p>
            <a:pPr marL="0" indent="0">
              <a:buNone/>
            </a:pPr>
            <a:r>
              <a:rPr lang="fr-FR" sz="2000" i="1" dirty="0">
                <a:solidFill>
                  <a:srgbClr val="0070C0"/>
                </a:solidFill>
              </a:rPr>
              <a:t>La planche de la porte bouche et coupe</a:t>
            </a:r>
          </a:p>
          <a:p>
            <a:pPr marL="0" indent="0">
              <a:buNone/>
            </a:pPr>
            <a:r>
              <a:rPr lang="fr-FR" sz="2000" i="1" dirty="0">
                <a:solidFill>
                  <a:srgbClr val="0070C0"/>
                </a:solidFill>
              </a:rPr>
              <a:t>La planche plus qu'une coupe bouche la porte</a:t>
            </a:r>
          </a:p>
          <a:p>
            <a:pPr marL="0" indent="0">
              <a:buNone/>
            </a:pPr>
            <a:r>
              <a:rPr lang="fr-FR" sz="2000" i="1" dirty="0">
                <a:solidFill>
                  <a:srgbClr val="0070C0"/>
                </a:solidFill>
              </a:rPr>
              <a:t>Planche bouche, qui porte ta coupe </a:t>
            </a:r>
            <a:r>
              <a:rPr lang="fr-FR" sz="2000" i="1" dirty="0" smtClean="0">
                <a:solidFill>
                  <a:srgbClr val="0070C0"/>
                </a:solidFill>
              </a:rPr>
              <a:t>?...</a:t>
            </a:r>
            <a:endParaRPr lang="fr-FR" sz="2000" i="1" dirty="0">
              <a:solidFill>
                <a:srgbClr val="0070C0"/>
              </a:solidFill>
            </a:endParaRPr>
          </a:p>
          <a:p>
            <a:pPr marL="0" indent="0">
              <a:lnSpc>
                <a:spcPct val="110000"/>
              </a:lnSpc>
              <a:buNone/>
            </a:pPr>
            <a:endParaRPr lang="fr-FR" sz="2000" i="1" dirty="0">
              <a:solidFill>
                <a:srgbClr val="0070C0"/>
              </a:solidFill>
            </a:endParaRPr>
          </a:p>
          <a:p>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652741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288925"/>
            <a:ext cx="10515600" cy="1325563"/>
          </a:xfrm>
        </p:spPr>
        <p:txBody>
          <a:bodyPr/>
          <a:lstStyle/>
          <a:p>
            <a:r>
              <a:rPr lang="fr-FR" b="1" dirty="0" smtClean="0">
                <a:solidFill>
                  <a:srgbClr val="0070C0"/>
                </a:solidFill>
              </a:rPr>
              <a:t>Les phrases mêlées</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83812806"/>
              </p:ext>
            </p:extLst>
          </p:nvPr>
        </p:nvGraphicFramePr>
        <p:xfrm>
          <a:off x="1397000" y="1917732"/>
          <a:ext cx="8813801" cy="4089368"/>
        </p:xfrm>
        <a:graphic>
          <a:graphicData uri="http://schemas.openxmlformats.org/drawingml/2006/table">
            <a:tbl>
              <a:tblPr firstRow="1" firstCol="1" bandRow="1">
                <a:tableStyleId>{5C22544A-7EE6-4342-B048-85BDC9FD1C3A}</a:tableStyleId>
              </a:tblPr>
              <a:tblGrid>
                <a:gridCol w="1700323">
                  <a:extLst>
                    <a:ext uri="{9D8B030D-6E8A-4147-A177-3AD203B41FA5}">
                      <a16:colId xmlns:a16="http://schemas.microsoft.com/office/drawing/2014/main" val="93659194"/>
                    </a:ext>
                  </a:extLst>
                </a:gridCol>
                <a:gridCol w="1700323">
                  <a:extLst>
                    <a:ext uri="{9D8B030D-6E8A-4147-A177-3AD203B41FA5}">
                      <a16:colId xmlns:a16="http://schemas.microsoft.com/office/drawing/2014/main" val="2866967883"/>
                    </a:ext>
                  </a:extLst>
                </a:gridCol>
                <a:gridCol w="1700323">
                  <a:extLst>
                    <a:ext uri="{9D8B030D-6E8A-4147-A177-3AD203B41FA5}">
                      <a16:colId xmlns:a16="http://schemas.microsoft.com/office/drawing/2014/main" val="2616798668"/>
                    </a:ext>
                  </a:extLst>
                </a:gridCol>
                <a:gridCol w="1700323">
                  <a:extLst>
                    <a:ext uri="{9D8B030D-6E8A-4147-A177-3AD203B41FA5}">
                      <a16:colId xmlns:a16="http://schemas.microsoft.com/office/drawing/2014/main" val="3538954657"/>
                    </a:ext>
                  </a:extLst>
                </a:gridCol>
                <a:gridCol w="2012509">
                  <a:extLst>
                    <a:ext uri="{9D8B030D-6E8A-4147-A177-3AD203B41FA5}">
                      <a16:colId xmlns:a16="http://schemas.microsoft.com/office/drawing/2014/main" val="856803227"/>
                    </a:ext>
                  </a:extLst>
                </a:gridCol>
              </a:tblGrid>
              <a:tr h="511171">
                <a:tc>
                  <a:txBody>
                    <a:bodyPr/>
                    <a:lstStyle/>
                    <a:p>
                      <a:pPr>
                        <a:lnSpc>
                          <a:spcPct val="107000"/>
                        </a:lnSpc>
                        <a:spcAft>
                          <a:spcPts val="0"/>
                        </a:spcAft>
                      </a:pPr>
                      <a:r>
                        <a:rPr lang="fr-FR" sz="2000" b="1">
                          <a:solidFill>
                            <a:schemeClr val="tx1"/>
                          </a:solidFill>
                          <a:effectLst/>
                        </a:rPr>
                        <a:t>Une </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solidFill>
                            <a:schemeClr val="tx1"/>
                          </a:solidFill>
                          <a:effectLst/>
                        </a:rPr>
                        <a:t>oiseaux </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solidFill>
                            <a:schemeClr val="tx1"/>
                          </a:solidFill>
                          <a:effectLst/>
                        </a:rPr>
                        <a:t>calme</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solidFill>
                            <a:schemeClr val="tx1"/>
                          </a:solidFill>
                          <a:effectLst/>
                        </a:rPr>
                        <a:t>sourit</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dirty="0">
                          <a:solidFill>
                            <a:schemeClr val="tx1"/>
                          </a:solidFill>
                          <a:effectLst/>
                        </a:rPr>
                        <a:t>sur la plage.</a:t>
                      </a:r>
                      <a:endPar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920887369"/>
                  </a:ext>
                </a:extLst>
              </a:tr>
              <a:tr h="511171">
                <a:tc>
                  <a:txBody>
                    <a:bodyPr/>
                    <a:lstStyle/>
                    <a:p>
                      <a:pPr>
                        <a:lnSpc>
                          <a:spcPct val="107000"/>
                        </a:lnSpc>
                        <a:spcAft>
                          <a:spcPts val="0"/>
                        </a:spcAft>
                      </a:pPr>
                      <a:r>
                        <a:rPr lang="fr-FR" sz="2000" b="1">
                          <a:solidFill>
                            <a:schemeClr val="tx1"/>
                          </a:solidFill>
                          <a:effectLst/>
                        </a:rPr>
                        <a:t>Les </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heureux</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plate</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s’envole</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vraiment.</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4230392501"/>
                  </a:ext>
                </a:extLst>
              </a:tr>
              <a:tr h="511171">
                <a:tc>
                  <a:txBody>
                    <a:bodyPr/>
                    <a:lstStyle/>
                    <a:p>
                      <a:pPr>
                        <a:lnSpc>
                          <a:spcPct val="107000"/>
                        </a:lnSpc>
                        <a:spcAft>
                          <a:spcPts val="0"/>
                        </a:spcAft>
                      </a:pPr>
                      <a:r>
                        <a:rPr lang="fr-FR" sz="2000" b="1">
                          <a:solidFill>
                            <a:schemeClr val="tx1"/>
                          </a:solidFill>
                          <a:effectLst/>
                        </a:rPr>
                        <a:t>Ce</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table </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verts</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grossit</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des couleurs.</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09568140"/>
                  </a:ext>
                </a:extLst>
              </a:tr>
              <a:tr h="511171">
                <a:tc>
                  <a:txBody>
                    <a:bodyPr/>
                    <a:lstStyle/>
                    <a:p>
                      <a:pPr>
                        <a:lnSpc>
                          <a:spcPct val="107000"/>
                        </a:lnSpc>
                        <a:spcAft>
                          <a:spcPts val="0"/>
                        </a:spcAft>
                      </a:pPr>
                      <a:r>
                        <a:rPr lang="fr-FR" sz="2000" b="1">
                          <a:solidFill>
                            <a:schemeClr val="tx1"/>
                          </a:solidFill>
                          <a:effectLst/>
                        </a:rPr>
                        <a:t>L’</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sac</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léger</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contient</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au soleil.</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4139479591"/>
                  </a:ext>
                </a:extLst>
              </a:tr>
              <a:tr h="511171">
                <a:tc>
                  <a:txBody>
                    <a:bodyPr/>
                    <a:lstStyle/>
                    <a:p>
                      <a:pPr>
                        <a:lnSpc>
                          <a:spcPct val="107000"/>
                        </a:lnSpc>
                        <a:spcAft>
                          <a:spcPts val="0"/>
                        </a:spcAft>
                      </a:pPr>
                      <a:r>
                        <a:rPr lang="fr-FR" sz="2000" b="1">
                          <a:solidFill>
                            <a:schemeClr val="tx1"/>
                          </a:solidFill>
                          <a:effectLst/>
                        </a:rPr>
                        <a:t>Des </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enfants</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petite</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volent</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rapidement.</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947948297"/>
                  </a:ext>
                </a:extLst>
              </a:tr>
              <a:tr h="511171">
                <a:tc>
                  <a:txBody>
                    <a:bodyPr/>
                    <a:lstStyle/>
                    <a:p>
                      <a:pPr>
                        <a:lnSpc>
                          <a:spcPct val="107000"/>
                        </a:lnSpc>
                        <a:spcAft>
                          <a:spcPts val="0"/>
                        </a:spcAft>
                      </a:pPr>
                      <a:r>
                        <a:rPr lang="fr-FR" sz="2000" b="1">
                          <a:solidFill>
                            <a:schemeClr val="tx1"/>
                          </a:solidFill>
                          <a:effectLst/>
                        </a:rPr>
                        <a:t>Mon</a:t>
                      </a:r>
                      <a:endParaRPr lang="fr-FR"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livre</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attentifs</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dirty="0">
                          <a:effectLst/>
                        </a:rPr>
                        <a:t>a</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souvent.</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761533977"/>
                  </a:ext>
                </a:extLst>
              </a:tr>
              <a:tr h="511171">
                <a:tc>
                  <a:txBody>
                    <a:bodyPr/>
                    <a:lstStyle/>
                    <a:p>
                      <a:pPr>
                        <a:lnSpc>
                          <a:spcPct val="107000"/>
                        </a:lnSpc>
                        <a:spcAft>
                          <a:spcPts val="0"/>
                        </a:spcAft>
                      </a:pPr>
                      <a:r>
                        <a:rPr lang="fr-FR" sz="2000" b="1" dirty="0">
                          <a:solidFill>
                            <a:schemeClr val="tx1"/>
                          </a:solidFill>
                          <a:effectLst/>
                        </a:rPr>
                        <a:t>La </a:t>
                      </a:r>
                      <a:endPar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nature</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orange</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brille</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a:effectLst/>
                        </a:rPr>
                        <a:t>dans le ciel.</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349080764"/>
                  </a:ext>
                </a:extLst>
              </a:tr>
              <a:tr h="511171">
                <a:tc>
                  <a:txBody>
                    <a:bodyPr/>
                    <a:lstStyle/>
                    <a:p>
                      <a:pPr>
                        <a:lnSpc>
                          <a:spcPct val="107000"/>
                        </a:lnSpc>
                        <a:spcAft>
                          <a:spcPts val="0"/>
                        </a:spcAft>
                      </a:pPr>
                      <a:r>
                        <a:rPr lang="fr-FR" sz="2000" b="1" dirty="0">
                          <a:solidFill>
                            <a:schemeClr val="tx1"/>
                          </a:solidFill>
                          <a:effectLst/>
                        </a:rPr>
                        <a:t>Une </a:t>
                      </a:r>
                      <a:endPar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dirty="0">
                          <a:effectLst/>
                        </a:rPr>
                        <a:t>famille</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dirty="0">
                          <a:effectLst/>
                        </a:rPr>
                        <a:t>nombreuse</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dirty="0">
                          <a:effectLst/>
                        </a:rPr>
                        <a:t>courent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107000"/>
                        </a:lnSpc>
                        <a:spcAft>
                          <a:spcPts val="0"/>
                        </a:spcAft>
                      </a:pPr>
                      <a:r>
                        <a:rPr lang="fr-FR" sz="2000" b="1" dirty="0">
                          <a:effectLst/>
                        </a:rPr>
                        <a:t>chaque matin.</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542112219"/>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386271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 y="331128"/>
            <a:ext cx="11760200" cy="1511300"/>
          </a:xfrm>
        </p:spPr>
        <p:txBody>
          <a:bodyPr>
            <a:noAutofit/>
          </a:bodyPr>
          <a:lstStyle/>
          <a:p>
            <a:pPr algn="l"/>
            <a:r>
              <a:rPr lang="fr-FR" sz="4800" b="1" dirty="0" smtClean="0">
                <a:solidFill>
                  <a:srgbClr val="0070C0"/>
                </a:solidFill>
              </a:rPr>
              <a:t/>
            </a:r>
            <a:br>
              <a:rPr lang="fr-FR" sz="4800" b="1" dirty="0" smtClean="0">
                <a:solidFill>
                  <a:srgbClr val="0070C0"/>
                </a:solidFill>
              </a:rPr>
            </a:br>
            <a:r>
              <a:rPr lang="fr-FR" sz="4800" b="1" dirty="0" smtClean="0">
                <a:solidFill>
                  <a:srgbClr val="0070C0"/>
                </a:solidFill>
              </a:rPr>
              <a:t>Les verbes en boite</a:t>
            </a:r>
            <a:br>
              <a:rPr lang="fr-FR" sz="4800" b="1" dirty="0" smtClean="0">
                <a:solidFill>
                  <a:srgbClr val="0070C0"/>
                </a:solidFill>
              </a:rPr>
            </a:br>
            <a:r>
              <a:rPr lang="fr-FR" sz="3600" b="1" i="1" dirty="0" smtClean="0">
                <a:solidFill>
                  <a:srgbClr val="0070C0"/>
                </a:solidFill>
              </a:rPr>
              <a:t>Remplir une lettre par case uniquement avec des verbes avec ou sans contrainte (abécédaire, temps…)</a:t>
            </a:r>
            <a:endParaRPr lang="fr-FR" sz="3600" b="1" i="1" dirty="0">
              <a:solidFill>
                <a:srgbClr val="0070C0"/>
              </a:solidFill>
            </a:endParaRPr>
          </a:p>
        </p:txBody>
      </p:sp>
      <p:sp>
        <p:nvSpPr>
          <p:cNvPr id="5" name="Rectangle 1"/>
          <p:cNvSpPr>
            <a:spLocks noChangeArrowheads="1"/>
          </p:cNvSpPr>
          <p:nvPr/>
        </p:nvSpPr>
        <p:spPr bwMode="auto">
          <a:xfrm>
            <a:off x="-3566093" y="-123529"/>
            <a:ext cx="1575809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Niveau 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0" name="Image 9"/>
          <p:cNvPicPr>
            <a:picLocks noChangeAspect="1"/>
          </p:cNvPicPr>
          <p:nvPr/>
        </p:nvPicPr>
        <p:blipFill>
          <a:blip r:embed="rId2"/>
          <a:stretch>
            <a:fillRect/>
          </a:stretch>
        </p:blipFill>
        <p:spPr>
          <a:xfrm>
            <a:off x="254000" y="2209801"/>
            <a:ext cx="4889500" cy="2762250"/>
          </a:xfrm>
          <a:prstGeom prst="rect">
            <a:avLst/>
          </a:prstGeom>
        </p:spPr>
      </p:pic>
      <p:pic>
        <p:nvPicPr>
          <p:cNvPr id="11" name="Image 10"/>
          <p:cNvPicPr>
            <a:picLocks noChangeAspect="1"/>
          </p:cNvPicPr>
          <p:nvPr/>
        </p:nvPicPr>
        <p:blipFill>
          <a:blip r:embed="rId3"/>
          <a:stretch>
            <a:fillRect/>
          </a:stretch>
        </p:blipFill>
        <p:spPr>
          <a:xfrm>
            <a:off x="5959475" y="2209801"/>
            <a:ext cx="5953125" cy="2762250"/>
          </a:xfrm>
          <a:prstGeom prst="rect">
            <a:avLst/>
          </a:prstGeom>
        </p:spPr>
      </p:pic>
      <p:sp>
        <p:nvSpPr>
          <p:cNvPr id="12" name="ZoneTexte 11"/>
          <p:cNvSpPr txBox="1"/>
          <p:nvPr/>
        </p:nvSpPr>
        <p:spPr>
          <a:xfrm>
            <a:off x="803275" y="5334000"/>
            <a:ext cx="10312400" cy="954107"/>
          </a:xfrm>
          <a:prstGeom prst="rect">
            <a:avLst/>
          </a:prstGeom>
          <a:noFill/>
        </p:spPr>
        <p:txBody>
          <a:bodyPr wrap="square" rtlCol="0">
            <a:spAutoFit/>
          </a:bodyPr>
          <a:lstStyle/>
          <a:p>
            <a:r>
              <a:rPr lang="fr-FR" sz="2800" dirty="0" smtClean="0"/>
              <a:t>Les élèves sont invités ensuite à utiliser ces productions pour commencer un récit, construire un récit, créer une phrase par verbe…</a:t>
            </a:r>
            <a:endParaRPr lang="fr-FR" sz="2800" dirty="0"/>
          </a:p>
        </p:txBody>
      </p:sp>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88258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04875"/>
          </a:xfrm>
        </p:spPr>
        <p:txBody>
          <a:bodyPr/>
          <a:lstStyle/>
          <a:p>
            <a:r>
              <a:rPr lang="fr-FR" b="1" dirty="0" smtClean="0">
                <a:solidFill>
                  <a:srgbClr val="0070C0"/>
                </a:solidFill>
              </a:rPr>
              <a:t>L’architecte orthographique</a:t>
            </a:r>
            <a:endParaRPr lang="fr-FR" b="1" dirty="0">
              <a:solidFill>
                <a:srgbClr val="0070C0"/>
              </a:solidFill>
            </a:endParaRPr>
          </a:p>
        </p:txBody>
      </p:sp>
      <p:sp>
        <p:nvSpPr>
          <p:cNvPr id="3" name="Espace réservé du contenu 2"/>
          <p:cNvSpPr>
            <a:spLocks noGrp="1"/>
          </p:cNvSpPr>
          <p:nvPr>
            <p:ph idx="1"/>
          </p:nvPr>
        </p:nvSpPr>
        <p:spPr>
          <a:xfrm>
            <a:off x="838200" y="1270000"/>
            <a:ext cx="10515600" cy="4906963"/>
          </a:xfrm>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695992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17575"/>
          </a:xfrm>
        </p:spPr>
        <p:txBody>
          <a:bodyPr/>
          <a:lstStyle/>
          <a:p>
            <a:r>
              <a:rPr lang="fr-FR" b="1" dirty="0" smtClean="0">
                <a:solidFill>
                  <a:srgbClr val="0070C0"/>
                </a:solidFill>
              </a:rPr>
              <a:t>Les transpositions</a:t>
            </a:r>
            <a:endParaRPr lang="fr-FR" b="1" dirty="0">
              <a:solidFill>
                <a:srgbClr val="0070C0"/>
              </a:solidFill>
            </a:endParaRPr>
          </a:p>
        </p:txBody>
      </p:sp>
      <p:sp>
        <p:nvSpPr>
          <p:cNvPr id="3" name="Espace réservé du contenu 2"/>
          <p:cNvSpPr>
            <a:spLocks noGrp="1"/>
          </p:cNvSpPr>
          <p:nvPr>
            <p:ph idx="1"/>
          </p:nvPr>
        </p:nvSpPr>
        <p:spPr>
          <a:xfrm>
            <a:off x="838200" y="1282700"/>
            <a:ext cx="10515600" cy="4894263"/>
          </a:xfrm>
        </p:spPr>
        <p:txBody>
          <a:bodyPr/>
          <a:lstStyle/>
          <a:p>
            <a:r>
              <a:rPr lang="fr-FR" sz="3600" dirty="0" smtClean="0"/>
              <a:t>En jouant sur :</a:t>
            </a:r>
          </a:p>
          <a:p>
            <a:pPr lvl="1"/>
            <a:r>
              <a:rPr lang="fr-FR" sz="3200" dirty="0" smtClean="0"/>
              <a:t>Temps, </a:t>
            </a:r>
          </a:p>
          <a:p>
            <a:pPr lvl="1"/>
            <a:r>
              <a:rPr lang="fr-FR" sz="3200" dirty="0" smtClean="0"/>
              <a:t>Pronom personnel, </a:t>
            </a:r>
          </a:p>
          <a:p>
            <a:pPr lvl="1"/>
            <a:r>
              <a:rPr lang="fr-FR" sz="3200" dirty="0" smtClean="0"/>
              <a:t>Genre, </a:t>
            </a:r>
          </a:p>
          <a:p>
            <a:pPr lvl="1"/>
            <a:r>
              <a:rPr lang="fr-FR" sz="3200" dirty="0" smtClean="0"/>
              <a:t>Nombre…</a:t>
            </a:r>
          </a:p>
          <a:p>
            <a:pPr lvl="1"/>
            <a:r>
              <a:rPr lang="fr-FR" sz="3200" dirty="0" smtClean="0"/>
              <a:t>Genre de texte… </a:t>
            </a:r>
          </a:p>
          <a:p>
            <a:pPr lvl="1"/>
            <a:r>
              <a:rPr lang="fr-FR" sz="3200" dirty="0" smtClean="0"/>
              <a:t>Registre de langues….</a:t>
            </a:r>
          </a:p>
          <a:p>
            <a:pPr lvl="1"/>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335643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Récit</a:t>
            </a:r>
            <a:r>
              <a:rPr lang="fr-FR" b="1" dirty="0" smtClean="0">
                <a:solidFill>
                  <a:srgbClr val="0070C0"/>
                </a:solidFill>
              </a:rPr>
              <a:t>. </a:t>
            </a:r>
            <a:r>
              <a:rPr lang="fr-FR" sz="4000" b="1" i="1" dirty="0" smtClean="0">
                <a:solidFill>
                  <a:srgbClr val="0070C0"/>
                </a:solidFill>
              </a:rPr>
              <a:t>Tiré d’Exercices de style de R. Queneau</a:t>
            </a:r>
            <a:endParaRPr lang="fr-FR" i="1" dirty="0">
              <a:solidFill>
                <a:srgbClr val="0070C0"/>
              </a:solidFill>
            </a:endParaRP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Un </a:t>
            </a:r>
            <a:r>
              <a:rPr lang="fr-FR" dirty="0"/>
              <a:t>jour vers midi du côté du parc Monceau, sur la plate-forme arrière d'un autobus à peu près complet de la ligne S (aujourd'hui 84), j'aperçus un personnage au cou fort long qui portait un feutre mou entouré d'un galon tressé</a:t>
            </a:r>
            <a:br>
              <a:rPr lang="fr-FR" dirty="0"/>
            </a:br>
            <a:r>
              <a:rPr lang="fr-FR" dirty="0"/>
              <a:t>au lieu de ruban. Cet individu interpella tout à coup son voisin en prétendant que celui-ci faisait exprès de lui marcher sur les pieds chaque fois qu'il montait ou descendait des voyageurs. Il abandonna d'ailleurs rapidement la</a:t>
            </a:r>
            <a:br>
              <a:rPr lang="fr-FR" dirty="0"/>
            </a:br>
            <a:r>
              <a:rPr lang="fr-FR" dirty="0"/>
              <a:t>discussion pour se jeter sur une place devenue libre.</a:t>
            </a:r>
            <a:br>
              <a:rPr lang="fr-FR" dirty="0"/>
            </a:br>
            <a:r>
              <a:rPr lang="fr-FR" dirty="0"/>
              <a:t/>
            </a:r>
            <a:br>
              <a:rPr lang="fr-FR" dirty="0"/>
            </a:br>
            <a:r>
              <a:rPr lang="fr-FR" dirty="0"/>
              <a:t>Deux heures plus tard, je le revis devant la gare Saint-Lazare en grande conversation avec un ami qui lui conseillait de diminuer l'échancrure de son pardessus en en faisant remonter le bouton supérieur par quelque tailleur</a:t>
            </a:r>
            <a:br>
              <a:rPr lang="fr-FR" dirty="0"/>
            </a:br>
            <a:r>
              <a:rPr lang="fr-FR" dirty="0"/>
              <a:t>compétent.</a:t>
            </a: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179895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Homéotéleutes </a:t>
            </a:r>
            <a:r>
              <a:rPr lang="fr-FR" sz="4000" b="1" i="1" dirty="0" smtClean="0">
                <a:solidFill>
                  <a:srgbClr val="0070C0"/>
                </a:solidFill>
              </a:rPr>
              <a:t>( fins semblables)</a:t>
            </a:r>
            <a:br>
              <a:rPr lang="fr-FR" sz="4000" b="1" i="1" dirty="0" smtClean="0">
                <a:solidFill>
                  <a:srgbClr val="0070C0"/>
                </a:solidFill>
              </a:rPr>
            </a:br>
            <a:r>
              <a:rPr lang="fr-FR" sz="3600" b="1" i="1" dirty="0">
                <a:solidFill>
                  <a:srgbClr val="0070C0"/>
                </a:solidFill>
              </a:rPr>
              <a:t>Tiré d’Exercices de style de R. Queneau</a:t>
            </a:r>
            <a:endParaRPr lang="fr-FR" sz="4000" b="1" i="1" dirty="0">
              <a:solidFill>
                <a:srgbClr val="0070C0"/>
              </a:solidFill>
            </a:endParaRPr>
          </a:p>
        </p:txBody>
      </p:sp>
      <p:sp>
        <p:nvSpPr>
          <p:cNvPr id="3" name="Espace réservé du contenu 2"/>
          <p:cNvSpPr>
            <a:spLocks noGrp="1"/>
          </p:cNvSpPr>
          <p:nvPr>
            <p:ph idx="1"/>
          </p:nvPr>
        </p:nvSpPr>
        <p:spPr/>
        <p:txBody>
          <a:bodyPr/>
          <a:lstStyle/>
          <a:p>
            <a:pPr marL="0" indent="0">
              <a:buNone/>
            </a:pPr>
            <a:r>
              <a:rPr lang="fr-FR" dirty="0" smtClean="0"/>
              <a:t>Un </a:t>
            </a:r>
            <a:r>
              <a:rPr lang="fr-FR" dirty="0"/>
              <a:t>jour de canicule sur un véhicule où je circule, gesticule un funambule au bulbe minuscule, à la mandibule en virgule et au capitule ridicule. Un somnambule l'accule et l'annule, l'autre articule : "crapule", mais dissimule ses scrupules, recule, capitule et va poser ailleurs son cul.</a:t>
            </a:r>
            <a:br>
              <a:rPr lang="fr-FR" dirty="0"/>
            </a:br>
            <a:r>
              <a:rPr lang="fr-FR" dirty="0"/>
              <a:t/>
            </a:r>
            <a:br>
              <a:rPr lang="fr-FR" dirty="0"/>
            </a:br>
            <a:r>
              <a:rPr lang="fr-FR" dirty="0"/>
              <a:t>Une </a:t>
            </a:r>
            <a:r>
              <a:rPr lang="fr-FR" dirty="0" err="1"/>
              <a:t>hule</a:t>
            </a:r>
            <a:r>
              <a:rPr lang="fr-FR" dirty="0"/>
              <a:t> </a:t>
            </a:r>
            <a:r>
              <a:rPr lang="fr-FR" dirty="0" err="1"/>
              <a:t>aprule</a:t>
            </a:r>
            <a:r>
              <a:rPr lang="fr-FR" dirty="0"/>
              <a:t>, devant la </a:t>
            </a:r>
            <a:r>
              <a:rPr lang="fr-FR" dirty="0" err="1"/>
              <a:t>gule</a:t>
            </a:r>
            <a:r>
              <a:rPr lang="fr-FR" dirty="0"/>
              <a:t> Saint-</a:t>
            </a:r>
            <a:r>
              <a:rPr lang="fr-FR" dirty="0" err="1"/>
              <a:t>Lazule</a:t>
            </a:r>
            <a:r>
              <a:rPr lang="fr-FR" dirty="0"/>
              <a:t> je l'</a:t>
            </a:r>
            <a:r>
              <a:rPr lang="fr-FR" dirty="0" err="1"/>
              <a:t>aperçule</a:t>
            </a:r>
            <a:r>
              <a:rPr lang="fr-FR" dirty="0"/>
              <a:t> qui </a:t>
            </a:r>
            <a:r>
              <a:rPr lang="fr-FR" dirty="0" err="1"/>
              <a:t>discule</a:t>
            </a:r>
            <a:r>
              <a:rPr lang="fr-FR" dirty="0"/>
              <a:t> à propos de </a:t>
            </a:r>
            <a:r>
              <a:rPr lang="fr-FR" dirty="0" err="1"/>
              <a:t>boutules</a:t>
            </a:r>
            <a:r>
              <a:rPr lang="fr-FR" dirty="0"/>
              <a:t>, de </a:t>
            </a:r>
            <a:r>
              <a:rPr lang="fr-FR" dirty="0" err="1"/>
              <a:t>boutules</a:t>
            </a:r>
            <a:r>
              <a:rPr lang="fr-FR" dirty="0"/>
              <a:t> de </a:t>
            </a:r>
            <a:r>
              <a:rPr lang="fr-FR" dirty="0" err="1"/>
              <a:t>pardessule</a:t>
            </a:r>
            <a:r>
              <a:rPr lang="fr-FR" dirty="0"/>
              <a:t>.</a:t>
            </a: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779940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92175"/>
          </a:xfrm>
        </p:spPr>
        <p:txBody>
          <a:bodyPr>
            <a:normAutofit fontScale="90000"/>
          </a:bodyPr>
          <a:lstStyle/>
          <a:p>
            <a:r>
              <a:rPr lang="fr-FR" b="1" dirty="0" smtClean="0">
                <a:solidFill>
                  <a:srgbClr val="0070C0"/>
                </a:solidFill>
              </a:rPr>
              <a:t>Des temps </a:t>
            </a:r>
            <a:br>
              <a:rPr lang="fr-FR" b="1" dirty="0" smtClean="0">
                <a:solidFill>
                  <a:srgbClr val="0070C0"/>
                </a:solidFill>
              </a:rPr>
            </a:br>
            <a:r>
              <a:rPr lang="fr-FR" sz="3600" b="1" i="1" dirty="0">
                <a:solidFill>
                  <a:srgbClr val="0070C0"/>
                </a:solidFill>
              </a:rPr>
              <a:t>Tiré d’Exercices de style de R. Queneau</a:t>
            </a:r>
            <a:endParaRPr lang="fr-FR" b="1" dirty="0">
              <a:solidFill>
                <a:srgbClr val="0070C0"/>
              </a:solidFill>
            </a:endParaRPr>
          </a:p>
        </p:txBody>
      </p:sp>
      <p:sp>
        <p:nvSpPr>
          <p:cNvPr id="3" name="Espace réservé du contenu 2"/>
          <p:cNvSpPr>
            <a:spLocks noGrp="1"/>
          </p:cNvSpPr>
          <p:nvPr>
            <p:ph idx="1"/>
          </p:nvPr>
        </p:nvSpPr>
        <p:spPr>
          <a:xfrm>
            <a:off x="838200" y="1257300"/>
            <a:ext cx="10515600" cy="4919663"/>
          </a:xfrm>
        </p:spPr>
        <p:txBody>
          <a:bodyPr>
            <a:normAutofit fontScale="70000" lnSpcReduction="20000"/>
          </a:bodyPr>
          <a:lstStyle/>
          <a:p>
            <a:r>
              <a:rPr lang="fr-FR" b="1" dirty="0"/>
              <a:t>Présent.</a:t>
            </a:r>
            <a:r>
              <a:rPr lang="fr-FR" dirty="0"/>
              <a:t/>
            </a:r>
            <a:br>
              <a:rPr lang="fr-FR" dirty="0"/>
            </a:br>
            <a:r>
              <a:rPr lang="fr-FR" dirty="0"/>
              <a:t/>
            </a:r>
            <a:br>
              <a:rPr lang="fr-FR" dirty="0"/>
            </a:br>
            <a:r>
              <a:rPr lang="fr-FR" dirty="0"/>
              <a:t>à midi, la chaleur s'étale autour des pieds des voyageurs d'autobus. Que, placée sur un long cou, une tête stupide ornée d'un chapeau grotesque vienne à s'enflammer, aussitôt pète la querelle. Pour foirer bien vite d'ailleurs, en une</a:t>
            </a:r>
            <a:br>
              <a:rPr lang="fr-FR" dirty="0"/>
            </a:br>
            <a:r>
              <a:rPr lang="fr-FR" dirty="0"/>
              <a:t>atmosphère lourde pour porter encore trop vivantes de bouche à oreille des injures définitives. Alors, on va s'asseoir à l'intérieur, au frais.</a:t>
            </a:r>
            <a:br>
              <a:rPr lang="fr-FR" dirty="0"/>
            </a:br>
            <a:r>
              <a:rPr lang="fr-FR" dirty="0"/>
              <a:t/>
            </a:r>
            <a:br>
              <a:rPr lang="fr-FR" dirty="0"/>
            </a:br>
            <a:r>
              <a:rPr lang="fr-FR" dirty="0"/>
              <a:t>Plus tard peuvent se poser, devant des gares aux cours doubles, des questions vestimentaires, à propos de quelque bouton que des doigts gras de sueur tripotent avec assurance.</a:t>
            </a:r>
            <a:br>
              <a:rPr lang="fr-FR" dirty="0"/>
            </a:br>
            <a:r>
              <a:rPr lang="fr-FR" dirty="0"/>
              <a:t/>
            </a:r>
            <a:br>
              <a:rPr lang="fr-FR" dirty="0"/>
            </a:br>
            <a:r>
              <a:rPr lang="fr-FR" dirty="0"/>
              <a:t/>
            </a:r>
            <a:br>
              <a:rPr lang="fr-FR" dirty="0"/>
            </a:br>
            <a:r>
              <a:rPr lang="fr-FR" b="1" dirty="0"/>
              <a:t>Passé simple.</a:t>
            </a:r>
            <a:r>
              <a:rPr lang="fr-FR" dirty="0"/>
              <a:t/>
            </a:r>
            <a:br>
              <a:rPr lang="fr-FR" dirty="0"/>
            </a:br>
            <a:r>
              <a:rPr lang="fr-FR" dirty="0"/>
              <a:t/>
            </a:r>
            <a:br>
              <a:rPr lang="fr-FR" dirty="0"/>
            </a:br>
            <a:r>
              <a:rPr lang="fr-FR" dirty="0"/>
              <a:t>Ce fut midi. Les voyageurs montèrent dans l'autobus. On fut serré. Un jeune monsieur porta sur sa tête un chapeau entouré d'une tresse, non d'un ruban. Il eut un long cou. Il se plaignit auprès de son voisin des bousculades que celui- ci lui infligea. Dès qu'il aperçut une place libre, il se précipita vers elle et s'y assit.</a:t>
            </a:r>
            <a:br>
              <a:rPr lang="fr-FR" dirty="0"/>
            </a:br>
            <a:r>
              <a:rPr lang="fr-FR" dirty="0"/>
              <a:t/>
            </a:r>
            <a:br>
              <a:rPr lang="fr-FR" dirty="0"/>
            </a:br>
            <a:r>
              <a:rPr lang="fr-FR" dirty="0"/>
              <a:t>Je l'aperçus plus tard devant la gare Saint-Lazare. Il se vêtit d'un pardessus et un camarade qui se trouva là lui fit cette remarque : il fallut mettre un bouton supplémentaire.</a:t>
            </a: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02606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90575"/>
          </a:xfrm>
        </p:spPr>
        <p:txBody>
          <a:bodyPr>
            <a:normAutofit fontScale="90000"/>
          </a:bodyPr>
          <a:lstStyle/>
          <a:p>
            <a:r>
              <a:rPr lang="fr-FR" b="1" dirty="0" smtClean="0">
                <a:solidFill>
                  <a:srgbClr val="0070C0"/>
                </a:solidFill>
              </a:rPr>
              <a:t>Registre de langue</a:t>
            </a:r>
            <a:br>
              <a:rPr lang="fr-FR" b="1" dirty="0" smtClean="0">
                <a:solidFill>
                  <a:srgbClr val="0070C0"/>
                </a:solidFill>
              </a:rPr>
            </a:br>
            <a:r>
              <a:rPr lang="fr-FR" sz="3100" b="1" i="1" dirty="0">
                <a:solidFill>
                  <a:srgbClr val="0070C0"/>
                </a:solidFill>
              </a:rPr>
              <a:t>Tiré d’Exercices de style de R. Queneau</a:t>
            </a:r>
            <a:endParaRPr lang="fr-FR" sz="3100" b="1" dirty="0">
              <a:solidFill>
                <a:srgbClr val="0070C0"/>
              </a:solidFill>
            </a:endParaRPr>
          </a:p>
        </p:txBody>
      </p:sp>
      <p:sp>
        <p:nvSpPr>
          <p:cNvPr id="3" name="Espace réservé du contenu 2"/>
          <p:cNvSpPr>
            <a:spLocks noGrp="1"/>
          </p:cNvSpPr>
          <p:nvPr>
            <p:ph idx="1"/>
          </p:nvPr>
        </p:nvSpPr>
        <p:spPr>
          <a:xfrm>
            <a:off x="838200" y="1574800"/>
            <a:ext cx="10515600" cy="5021263"/>
          </a:xfrm>
        </p:spPr>
        <p:txBody>
          <a:bodyPr>
            <a:normAutofit fontScale="92500" lnSpcReduction="20000"/>
          </a:bodyPr>
          <a:lstStyle/>
          <a:p>
            <a:r>
              <a:rPr lang="fr-FR" b="1" dirty="0"/>
              <a:t>Vulgaire.</a:t>
            </a:r>
            <a:r>
              <a:rPr lang="fr-FR" dirty="0"/>
              <a:t/>
            </a:r>
            <a:br>
              <a:rPr lang="fr-FR" dirty="0"/>
            </a:br>
            <a:r>
              <a:rPr lang="fr-FR" dirty="0"/>
              <a:t/>
            </a:r>
            <a:br>
              <a:rPr lang="fr-FR" dirty="0"/>
            </a:br>
            <a:r>
              <a:rPr lang="fr-FR" dirty="0"/>
              <a:t>L'était un peu plus </a:t>
            </a:r>
            <a:r>
              <a:rPr lang="fr-FR" dirty="0" err="1"/>
              <a:t>dmidi</a:t>
            </a:r>
            <a:r>
              <a:rPr lang="fr-FR" dirty="0"/>
              <a:t> quand j'ai pu monter dans l'esse. </a:t>
            </a:r>
            <a:r>
              <a:rPr lang="fr-FR" dirty="0" err="1"/>
              <a:t>Jmonte</a:t>
            </a:r>
            <a:r>
              <a:rPr lang="fr-FR" dirty="0"/>
              <a:t> donc, </a:t>
            </a:r>
            <a:r>
              <a:rPr lang="fr-FR" dirty="0" err="1"/>
              <a:t>jpaye</a:t>
            </a:r>
            <a:r>
              <a:rPr lang="fr-FR" dirty="0"/>
              <a:t> ma place comme de bien entendu et </a:t>
            </a:r>
            <a:r>
              <a:rPr lang="fr-FR" dirty="0" err="1"/>
              <a:t>voilàtipas</a:t>
            </a:r>
            <a:r>
              <a:rPr lang="fr-FR" dirty="0"/>
              <a:t> qu'alors </a:t>
            </a:r>
            <a:r>
              <a:rPr lang="fr-FR" dirty="0" err="1"/>
              <a:t>jremarque</a:t>
            </a:r>
            <a:r>
              <a:rPr lang="fr-FR" dirty="0"/>
              <a:t> un zozo l'air pied, avec un cou qu'on aurait dit un télescope et une sorte de ficelle autour du galurin. Je </a:t>
            </a:r>
            <a:r>
              <a:rPr lang="fr-FR" dirty="0" err="1"/>
              <a:t>lregarde</a:t>
            </a:r>
            <a:r>
              <a:rPr lang="fr-FR" dirty="0"/>
              <a:t> </a:t>
            </a:r>
            <a:r>
              <a:rPr lang="fr-FR" dirty="0" err="1"/>
              <a:t>passque</a:t>
            </a:r>
            <a:r>
              <a:rPr lang="fr-FR" dirty="0"/>
              <a:t> </a:t>
            </a:r>
            <a:r>
              <a:rPr lang="fr-FR" dirty="0" err="1"/>
              <a:t>jlui</a:t>
            </a:r>
            <a:r>
              <a:rPr lang="fr-FR" dirty="0"/>
              <a:t> trouve l'air pied quand le </a:t>
            </a:r>
            <a:r>
              <a:rPr lang="fr-FR" dirty="0" err="1"/>
              <a:t>voilàtipas</a:t>
            </a:r>
            <a:r>
              <a:rPr lang="fr-FR" dirty="0"/>
              <a:t> qu'</a:t>
            </a:r>
            <a:r>
              <a:rPr lang="fr-FR" dirty="0" err="1"/>
              <a:t>ismet</a:t>
            </a:r>
            <a:r>
              <a:rPr lang="fr-FR" dirty="0"/>
              <a:t> à interpeller son voisin. Dites-donc, qu'il lui fait, vous pourriez pas faire attention, qu'il ajoute, on dirait, qu'il pleurniche, </a:t>
            </a:r>
            <a:r>
              <a:rPr lang="fr-FR" dirty="0" err="1"/>
              <a:t>quvous</a:t>
            </a:r>
            <a:r>
              <a:rPr lang="fr-FR" dirty="0"/>
              <a:t> </a:t>
            </a:r>
            <a:r>
              <a:rPr lang="fr-FR" dirty="0" err="1"/>
              <a:t>lfaites</a:t>
            </a:r>
            <a:r>
              <a:rPr lang="fr-FR" dirty="0"/>
              <a:t/>
            </a:r>
            <a:br>
              <a:rPr lang="fr-FR" dirty="0"/>
            </a:br>
            <a:r>
              <a:rPr lang="fr-FR" dirty="0" err="1"/>
              <a:t>essprais</a:t>
            </a:r>
            <a:r>
              <a:rPr lang="fr-FR" dirty="0"/>
              <a:t>, qu'i bafouille, </a:t>
            </a:r>
            <a:r>
              <a:rPr lang="fr-FR" dirty="0" err="1"/>
              <a:t>deummarcher</a:t>
            </a:r>
            <a:r>
              <a:rPr lang="fr-FR" dirty="0"/>
              <a:t> </a:t>
            </a:r>
            <a:r>
              <a:rPr lang="fr-FR" dirty="0" err="1"/>
              <a:t>toutltemps</a:t>
            </a:r>
            <a:r>
              <a:rPr lang="fr-FR" dirty="0"/>
              <a:t> </a:t>
            </a:r>
            <a:r>
              <a:rPr lang="fr-FR" dirty="0" err="1"/>
              <a:t>sullé</a:t>
            </a:r>
            <a:r>
              <a:rPr lang="fr-FR" dirty="0"/>
              <a:t> panards, qu'i dit. Là- </a:t>
            </a:r>
            <a:r>
              <a:rPr lang="fr-FR" dirty="0" err="1"/>
              <a:t>dsus</a:t>
            </a:r>
            <a:r>
              <a:rPr lang="fr-FR" dirty="0"/>
              <a:t>, tout fier de lui, i va s'asseoir. Comme un pied.</a:t>
            </a:r>
            <a:br>
              <a:rPr lang="fr-FR" dirty="0"/>
            </a:br>
            <a:r>
              <a:rPr lang="fr-FR" dirty="0"/>
              <a:t/>
            </a:r>
            <a:br>
              <a:rPr lang="fr-FR" dirty="0"/>
            </a:br>
            <a:r>
              <a:rPr lang="fr-FR" dirty="0" err="1"/>
              <a:t>Jrepasse</a:t>
            </a:r>
            <a:r>
              <a:rPr lang="fr-FR" dirty="0"/>
              <a:t> plus tard Cour de Rome et </a:t>
            </a:r>
            <a:r>
              <a:rPr lang="fr-FR" dirty="0" err="1"/>
              <a:t>jl'aperçois</a:t>
            </a:r>
            <a:r>
              <a:rPr lang="fr-FR" dirty="0"/>
              <a:t> qui discute le bout de gras avec autre zozo de son espèce. Dis-donc, qu'i lui faisait l'autre, tu </a:t>
            </a:r>
            <a:r>
              <a:rPr lang="fr-FR" dirty="0" err="1"/>
              <a:t>dvrais</a:t>
            </a:r>
            <a:r>
              <a:rPr lang="fr-FR" dirty="0"/>
              <a:t>, qu'i lui disait, mettre un </a:t>
            </a:r>
            <a:r>
              <a:rPr lang="fr-FR" dirty="0" err="1"/>
              <a:t>ottbouton</a:t>
            </a:r>
            <a:r>
              <a:rPr lang="fr-FR" dirty="0"/>
              <a:t>, qu'il ajoutait, à ton pardingue, qu'i</a:t>
            </a:r>
            <a:br>
              <a:rPr lang="fr-FR" dirty="0"/>
            </a:br>
            <a:r>
              <a:rPr lang="fr-FR" dirty="0"/>
              <a:t>concluait.</a:t>
            </a: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067195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7400" y="0"/>
            <a:ext cx="10515600" cy="701675"/>
          </a:xfrm>
        </p:spPr>
        <p:txBody>
          <a:bodyPr>
            <a:normAutofit fontScale="90000"/>
          </a:bodyPr>
          <a:lstStyle/>
          <a:p>
            <a:r>
              <a:rPr lang="fr-FR" b="1" dirty="0" smtClean="0">
                <a:solidFill>
                  <a:srgbClr val="0070C0"/>
                </a:solidFill>
              </a:rPr>
              <a:t>Interrogatoire</a:t>
            </a:r>
            <a:br>
              <a:rPr lang="fr-FR" b="1" dirty="0" smtClean="0">
                <a:solidFill>
                  <a:srgbClr val="0070C0"/>
                </a:solidFill>
              </a:rPr>
            </a:br>
            <a:r>
              <a:rPr lang="fr-FR" sz="3100" b="1" i="1" dirty="0">
                <a:solidFill>
                  <a:srgbClr val="0070C0"/>
                </a:solidFill>
              </a:rPr>
              <a:t>Tiré d’Exercices de style de R. Queneau</a:t>
            </a:r>
            <a:endParaRPr lang="fr-FR" sz="3100" b="1" dirty="0">
              <a:solidFill>
                <a:srgbClr val="0070C0"/>
              </a:solidFill>
            </a:endParaRPr>
          </a:p>
        </p:txBody>
      </p:sp>
      <p:sp>
        <p:nvSpPr>
          <p:cNvPr id="3" name="Espace réservé du contenu 2"/>
          <p:cNvSpPr>
            <a:spLocks noGrp="1"/>
          </p:cNvSpPr>
          <p:nvPr>
            <p:ph idx="1"/>
          </p:nvPr>
        </p:nvSpPr>
        <p:spPr>
          <a:xfrm>
            <a:off x="406400" y="939800"/>
            <a:ext cx="11607800" cy="5275263"/>
          </a:xfrm>
        </p:spPr>
        <p:txBody>
          <a:bodyPr numCol="2">
            <a:normAutofit fontScale="55000" lnSpcReduction="20000"/>
          </a:bodyPr>
          <a:lstStyle/>
          <a:p>
            <a:pPr marL="0" indent="0">
              <a:buNone/>
            </a:pPr>
            <a:r>
              <a:rPr lang="fr-FR" dirty="0"/>
              <a:t/>
            </a:r>
            <a:br>
              <a:rPr lang="fr-FR" dirty="0"/>
            </a:br>
            <a:r>
              <a:rPr lang="fr-FR" sz="2900" dirty="0"/>
              <a:t>- </a:t>
            </a:r>
            <a:r>
              <a:rPr lang="fr-FR" sz="2900" dirty="0" smtClean="0"/>
              <a:t>A </a:t>
            </a:r>
            <a:r>
              <a:rPr lang="fr-FR" sz="2900" dirty="0"/>
              <a:t>quelle heure ce jour-là passa l'autobus de la ligne S de midi 23, direction</a:t>
            </a:r>
            <a:br>
              <a:rPr lang="fr-FR" sz="2900" dirty="0"/>
            </a:br>
            <a:r>
              <a:rPr lang="fr-FR" sz="2900" dirty="0"/>
              <a:t>porte de Champerret ?</a:t>
            </a:r>
            <a:br>
              <a:rPr lang="fr-FR" sz="2900" dirty="0"/>
            </a:br>
            <a:r>
              <a:rPr lang="fr-FR" sz="2900" dirty="0"/>
              <a:t/>
            </a:r>
            <a:br>
              <a:rPr lang="fr-FR" sz="2900" dirty="0"/>
            </a:br>
            <a:r>
              <a:rPr lang="fr-FR" sz="2900" dirty="0"/>
              <a:t>- </a:t>
            </a:r>
            <a:r>
              <a:rPr lang="fr-FR" sz="2900" dirty="0" smtClean="0"/>
              <a:t>A </a:t>
            </a:r>
            <a:r>
              <a:rPr lang="fr-FR" sz="2900" dirty="0"/>
              <a:t>midi 38.</a:t>
            </a:r>
            <a:br>
              <a:rPr lang="fr-FR" sz="2900" dirty="0"/>
            </a:br>
            <a:r>
              <a:rPr lang="fr-FR" sz="2900" dirty="0"/>
              <a:t/>
            </a:r>
            <a:br>
              <a:rPr lang="fr-FR" sz="2900" dirty="0"/>
            </a:br>
            <a:r>
              <a:rPr lang="fr-FR" sz="2900" dirty="0"/>
              <a:t>- Y avait-il beaucoup de monde dans l'autobus de la ligne S sus-désigné ?</a:t>
            </a:r>
            <a:br>
              <a:rPr lang="fr-FR" sz="2900" dirty="0"/>
            </a:br>
            <a:r>
              <a:rPr lang="fr-FR" sz="2900" dirty="0"/>
              <a:t/>
            </a:r>
            <a:br>
              <a:rPr lang="fr-FR" sz="2900" dirty="0"/>
            </a:br>
            <a:r>
              <a:rPr lang="fr-FR" sz="2900" dirty="0"/>
              <a:t>- Des </a:t>
            </a:r>
            <a:r>
              <a:rPr lang="fr-FR" sz="2900" dirty="0" err="1"/>
              <a:t>floppées</a:t>
            </a:r>
            <a:r>
              <a:rPr lang="fr-FR" sz="2900" dirty="0"/>
              <a:t>.</a:t>
            </a:r>
            <a:br>
              <a:rPr lang="fr-FR" sz="2900" dirty="0"/>
            </a:br>
            <a:r>
              <a:rPr lang="fr-FR" sz="2900" dirty="0"/>
              <a:t/>
            </a:r>
            <a:br>
              <a:rPr lang="fr-FR" sz="2900" dirty="0"/>
            </a:br>
            <a:r>
              <a:rPr lang="fr-FR" sz="2900" dirty="0"/>
              <a:t>- Qu'y remarquâtes-vous de particulier ?</a:t>
            </a:r>
            <a:br>
              <a:rPr lang="fr-FR" sz="2900" dirty="0"/>
            </a:br>
            <a:r>
              <a:rPr lang="fr-FR" sz="2900" dirty="0"/>
              <a:t/>
            </a:r>
            <a:br>
              <a:rPr lang="fr-FR" sz="2900" dirty="0"/>
            </a:br>
            <a:r>
              <a:rPr lang="fr-FR" sz="2900" dirty="0"/>
              <a:t>- Un particulier qui avait un très long cou et une tresse autour de son chapeau.</a:t>
            </a:r>
            <a:br>
              <a:rPr lang="fr-FR" sz="2900" dirty="0"/>
            </a:br>
            <a:r>
              <a:rPr lang="fr-FR" sz="2900" dirty="0"/>
              <a:t/>
            </a:r>
            <a:br>
              <a:rPr lang="fr-FR" sz="2900" dirty="0"/>
            </a:br>
            <a:r>
              <a:rPr lang="fr-FR" sz="2900" dirty="0"/>
              <a:t>- Son comportement était-il aussi singulier que sa mise et son anatomie ?</a:t>
            </a:r>
            <a:br>
              <a:rPr lang="fr-FR" sz="2900" dirty="0"/>
            </a:br>
            <a:r>
              <a:rPr lang="fr-FR" sz="2900" dirty="0"/>
              <a:t/>
            </a:r>
            <a:br>
              <a:rPr lang="fr-FR" sz="2900" dirty="0"/>
            </a:br>
            <a:r>
              <a:rPr lang="fr-FR" sz="2900" dirty="0"/>
              <a:t>- Tout d'abord non ; il était normal, mais il finit par s'avérer être celui d'un cyclothymique paranoïaque légèrement hypotendu dans un état d'irritabilité </a:t>
            </a:r>
            <a:r>
              <a:rPr lang="fr-FR" sz="2900" dirty="0" err="1"/>
              <a:t>hypergastrique</a:t>
            </a:r>
            <a:r>
              <a:rPr lang="fr-FR" sz="2900" dirty="0"/>
              <a:t>.</a:t>
            </a:r>
            <a:br>
              <a:rPr lang="fr-FR" sz="2900" dirty="0"/>
            </a:br>
            <a:r>
              <a:rPr lang="fr-FR" sz="2900" dirty="0"/>
              <a:t/>
            </a:r>
            <a:br>
              <a:rPr lang="fr-FR" sz="2900" dirty="0"/>
            </a:br>
            <a:r>
              <a:rPr lang="fr-FR" sz="2900" dirty="0"/>
              <a:t>- Comment cela se traduisit-il ?</a:t>
            </a:r>
            <a:br>
              <a:rPr lang="fr-FR" sz="2900" dirty="0"/>
            </a:br>
            <a:r>
              <a:rPr lang="fr-FR" sz="2900" dirty="0"/>
              <a:t/>
            </a:r>
            <a:br>
              <a:rPr lang="fr-FR" sz="2900" dirty="0"/>
            </a:br>
            <a:r>
              <a:rPr lang="fr-FR" sz="2900" dirty="0"/>
              <a:t>- Le particulier en question interpella son voisin sur un ton pleurnichard en lui demandant s'il ne faisait pas exprès de lui marcher sur les pieds chaque fois qu'il montait ou descendait des voyageurs</a:t>
            </a:r>
            <a:r>
              <a:rPr lang="fr-FR" sz="2900" dirty="0" smtClean="0"/>
              <a:t>.</a:t>
            </a:r>
          </a:p>
          <a:p>
            <a:pPr marL="0" indent="0">
              <a:buNone/>
            </a:pPr>
            <a:endParaRPr lang="fr-FR" sz="2900" dirty="0"/>
          </a:p>
          <a:p>
            <a:pPr marL="0" indent="0">
              <a:buNone/>
            </a:pPr>
            <a:r>
              <a:rPr lang="fr-FR" sz="2900" dirty="0"/>
              <a:t/>
            </a:r>
            <a:br>
              <a:rPr lang="fr-FR" sz="2900" dirty="0"/>
            </a:br>
            <a:r>
              <a:rPr lang="fr-FR" sz="2900" dirty="0"/>
              <a:t/>
            </a:r>
            <a:br>
              <a:rPr lang="fr-FR" sz="2900" dirty="0"/>
            </a:br>
            <a:r>
              <a:rPr lang="fr-FR" sz="2900" dirty="0"/>
              <a:t>- Ce reproche était-il fondé ?</a:t>
            </a:r>
            <a:br>
              <a:rPr lang="fr-FR" sz="2900" dirty="0"/>
            </a:br>
            <a:r>
              <a:rPr lang="fr-FR" sz="2900" dirty="0"/>
              <a:t/>
            </a:r>
            <a:br>
              <a:rPr lang="fr-FR" sz="2900" dirty="0"/>
            </a:br>
            <a:r>
              <a:rPr lang="fr-FR" sz="2900" dirty="0"/>
              <a:t>- Je l'ignore.</a:t>
            </a:r>
            <a:br>
              <a:rPr lang="fr-FR" sz="2900" dirty="0"/>
            </a:br>
            <a:r>
              <a:rPr lang="fr-FR" sz="2900" dirty="0"/>
              <a:t/>
            </a:r>
            <a:br>
              <a:rPr lang="fr-FR" sz="2900" dirty="0"/>
            </a:br>
            <a:r>
              <a:rPr lang="fr-FR" sz="2900" dirty="0"/>
              <a:t>- Comme se termina cet incident ?</a:t>
            </a:r>
            <a:br>
              <a:rPr lang="fr-FR" sz="2900" dirty="0"/>
            </a:br>
            <a:r>
              <a:rPr lang="fr-FR" sz="2900" dirty="0"/>
              <a:t/>
            </a:r>
            <a:br>
              <a:rPr lang="fr-FR" sz="2900" dirty="0"/>
            </a:br>
            <a:r>
              <a:rPr lang="fr-FR" sz="2900" dirty="0"/>
              <a:t>- Par la fuite précipitée du jeune homme qui alla occuper une place libre.</a:t>
            </a:r>
            <a:br>
              <a:rPr lang="fr-FR" sz="2900" dirty="0"/>
            </a:br>
            <a:r>
              <a:rPr lang="fr-FR" sz="2900" dirty="0"/>
              <a:t/>
            </a:r>
            <a:br>
              <a:rPr lang="fr-FR" sz="2900" dirty="0"/>
            </a:br>
            <a:r>
              <a:rPr lang="fr-FR" sz="2900" dirty="0"/>
              <a:t>- Cet incident </a:t>
            </a:r>
            <a:r>
              <a:rPr lang="fr-FR" sz="2900" dirty="0" err="1"/>
              <a:t>eut-il</a:t>
            </a:r>
            <a:r>
              <a:rPr lang="fr-FR" sz="2900" dirty="0"/>
              <a:t> un rebondissement ?</a:t>
            </a:r>
            <a:br>
              <a:rPr lang="fr-FR" sz="2900" dirty="0"/>
            </a:br>
            <a:r>
              <a:rPr lang="fr-FR" sz="2900" dirty="0"/>
              <a:t/>
            </a:r>
            <a:br>
              <a:rPr lang="fr-FR" sz="2900" dirty="0"/>
            </a:br>
            <a:r>
              <a:rPr lang="fr-FR" sz="2900" dirty="0"/>
              <a:t>- Moins de deux heures plus tard.</a:t>
            </a:r>
            <a:br>
              <a:rPr lang="fr-FR" sz="2900" dirty="0"/>
            </a:br>
            <a:r>
              <a:rPr lang="fr-FR" sz="2900" dirty="0"/>
              <a:t/>
            </a:r>
            <a:br>
              <a:rPr lang="fr-FR" sz="2900" dirty="0"/>
            </a:br>
            <a:r>
              <a:rPr lang="fr-FR" sz="2900" dirty="0"/>
              <a:t>- En quoi consista ce rebondissement ?</a:t>
            </a:r>
            <a:br>
              <a:rPr lang="fr-FR" sz="2900" dirty="0"/>
            </a:br>
            <a:r>
              <a:rPr lang="fr-FR" sz="2900" dirty="0"/>
              <a:t/>
            </a:r>
            <a:br>
              <a:rPr lang="fr-FR" sz="2900" dirty="0"/>
            </a:br>
            <a:r>
              <a:rPr lang="fr-FR" sz="2900" dirty="0"/>
              <a:t>- En la réapparition de cet individu sur mon chemin.</a:t>
            </a:r>
            <a:br>
              <a:rPr lang="fr-FR" sz="2900" dirty="0"/>
            </a:br>
            <a:r>
              <a:rPr lang="fr-FR" sz="2900" dirty="0"/>
              <a:t/>
            </a:r>
            <a:br>
              <a:rPr lang="fr-FR" sz="2900" dirty="0"/>
            </a:br>
            <a:r>
              <a:rPr lang="fr-FR" sz="2900" dirty="0"/>
              <a:t>- Où et comment le revîtes-vous ?</a:t>
            </a:r>
            <a:br>
              <a:rPr lang="fr-FR" sz="2900" dirty="0"/>
            </a:br>
            <a:r>
              <a:rPr lang="fr-FR" sz="2900" dirty="0"/>
              <a:t/>
            </a:r>
            <a:br>
              <a:rPr lang="fr-FR" sz="2900" dirty="0"/>
            </a:br>
            <a:r>
              <a:rPr lang="fr-FR" sz="2900" dirty="0"/>
              <a:t>- En passant en autobus devant la cour de Rome.</a:t>
            </a:r>
            <a:br>
              <a:rPr lang="fr-FR" sz="2900" dirty="0"/>
            </a:br>
            <a:r>
              <a:rPr lang="fr-FR" sz="2900" dirty="0"/>
              <a:t/>
            </a:r>
            <a:br>
              <a:rPr lang="fr-FR" sz="2900" dirty="0"/>
            </a:br>
            <a:r>
              <a:rPr lang="fr-FR" sz="2900" dirty="0"/>
              <a:t>- Qu'y faisait-il ?</a:t>
            </a:r>
            <a:br>
              <a:rPr lang="fr-FR" sz="2900" dirty="0"/>
            </a:br>
            <a:r>
              <a:rPr lang="fr-FR" sz="2900" dirty="0"/>
              <a:t/>
            </a:r>
            <a:br>
              <a:rPr lang="fr-FR" sz="2900" dirty="0"/>
            </a:br>
            <a:r>
              <a:rPr lang="fr-FR" sz="2900" dirty="0"/>
              <a:t>- Il prenait une consultation d'élégance.</a:t>
            </a: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25651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Amener les élèves à catégoriser:</a:t>
            </a:r>
            <a:endParaRPr lang="fr-FR" b="1" dirty="0">
              <a:solidFill>
                <a:srgbClr val="0070C0"/>
              </a:solidFill>
            </a:endParaRPr>
          </a:p>
        </p:txBody>
      </p:sp>
      <p:sp>
        <p:nvSpPr>
          <p:cNvPr id="3" name="Espace réservé du contenu 2"/>
          <p:cNvSpPr>
            <a:spLocks noGrp="1"/>
          </p:cNvSpPr>
          <p:nvPr>
            <p:ph idx="1"/>
          </p:nvPr>
        </p:nvSpPr>
        <p:spPr/>
        <p:txBody>
          <a:bodyPr/>
          <a:lstStyle/>
          <a:p>
            <a:r>
              <a:rPr lang="fr-FR" dirty="0"/>
              <a:t>G</a:t>
            </a:r>
            <a:r>
              <a:rPr lang="fr-FR" dirty="0" smtClean="0"/>
              <a:t>C: + catégorisation des mots servant </a:t>
            </a:r>
            <a:r>
              <a:rPr lang="fr-FR" smtClean="0"/>
              <a:t>à l’articulation</a:t>
            </a:r>
            <a:endParaRPr lang="fr-FR" dirty="0" smtClean="0"/>
          </a:p>
          <a:p>
            <a:pPr lvl="1"/>
            <a:r>
              <a:rPr lang="fr-FR" dirty="0" smtClean="0"/>
              <a:t>adverbes</a:t>
            </a:r>
          </a:p>
          <a:p>
            <a:pPr lvl="1"/>
            <a:r>
              <a:rPr lang="fr-FR" dirty="0" smtClean="0"/>
              <a:t>Coordination/ subordination</a:t>
            </a:r>
          </a:p>
          <a:p>
            <a:pPr lvl="1"/>
            <a:r>
              <a:rPr lang="fr-FR" dirty="0" smtClean="0"/>
              <a:t>Complément d’objet</a:t>
            </a:r>
          </a:p>
          <a:p>
            <a:r>
              <a:rPr lang="fr-FR" dirty="0" smtClean="0"/>
              <a:t>GS:</a:t>
            </a:r>
          </a:p>
          <a:p>
            <a:pPr lvl="1"/>
            <a:r>
              <a:rPr lang="fr-FR" dirty="0" smtClean="0"/>
              <a:t>Complément du nom</a:t>
            </a:r>
          </a:p>
          <a:p>
            <a:pPr lvl="1"/>
            <a:r>
              <a:rPr lang="fr-FR" dirty="0" err="1" smtClean="0"/>
              <a:t>Epithète</a:t>
            </a:r>
            <a:endParaRPr lang="fr-FR" dirty="0" smtClean="0"/>
          </a:p>
          <a:p>
            <a:r>
              <a:rPr lang="fr-FR" dirty="0" smtClean="0"/>
              <a:t>Verbe</a:t>
            </a:r>
          </a:p>
          <a:p>
            <a:pPr lvl="1"/>
            <a:r>
              <a:rPr lang="fr-FR" dirty="0" smtClean="0"/>
              <a:t>Composés</a:t>
            </a:r>
          </a:p>
          <a:p>
            <a:pPr lvl="1"/>
            <a:r>
              <a:rPr lang="fr-FR" dirty="0" smtClean="0"/>
              <a:t>Simples</a:t>
            </a:r>
          </a:p>
          <a:p>
            <a:pPr lvl="1"/>
            <a:endParaRPr lang="fr-FR" dirty="0"/>
          </a:p>
          <a:p>
            <a:pPr lvl="1"/>
            <a:endParaRPr lang="fr-FR" dirty="0" smtClean="0"/>
          </a:p>
          <a:p>
            <a:pPr lvl="1"/>
            <a:endParaRPr lang="fr-FR" dirty="0" smtClean="0"/>
          </a:p>
          <a:p>
            <a:pPr marL="457200" lvl="1" indent="0">
              <a:buNone/>
            </a:pPr>
            <a:endParaRPr lang="fr-FR" dirty="0" smtClean="0"/>
          </a:p>
          <a:p>
            <a:pPr lvl="1"/>
            <a:endParaRPr lang="fr-FR" dirty="0" smtClean="0"/>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528691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7001"/>
            <a:ext cx="10515600" cy="1563688"/>
          </a:xfrm>
        </p:spPr>
        <p:txBody>
          <a:bodyPr>
            <a:normAutofit/>
          </a:bodyPr>
          <a:lstStyle/>
          <a:p>
            <a:pPr algn="just"/>
            <a:r>
              <a:rPr lang="fr-FR" b="1" dirty="0" err="1" smtClean="0">
                <a:solidFill>
                  <a:srgbClr val="0070C0"/>
                </a:solidFill>
              </a:rPr>
              <a:t>Ecrire</a:t>
            </a:r>
            <a:r>
              <a:rPr lang="fr-FR" b="1" dirty="0" smtClean="0">
                <a:solidFill>
                  <a:srgbClr val="0070C0"/>
                </a:solidFill>
              </a:rPr>
              <a:t> un texte à partir d’un document composite</a:t>
            </a:r>
            <a:endParaRPr lang="fr-FR" b="1" dirty="0">
              <a:solidFill>
                <a:srgbClr val="0070C0"/>
              </a:solidFill>
            </a:endParaRPr>
          </a:p>
        </p:txBody>
      </p:sp>
      <p:sp>
        <p:nvSpPr>
          <p:cNvPr id="3" name="Espace réservé du contenu 2"/>
          <p:cNvSpPr>
            <a:spLocks noGrp="1"/>
          </p:cNvSpPr>
          <p:nvPr>
            <p:ph idx="1"/>
          </p:nvPr>
        </p:nvSpPr>
        <p:spPr>
          <a:xfrm>
            <a:off x="838200" y="1485900"/>
            <a:ext cx="10515600" cy="5143501"/>
          </a:xfrm>
        </p:spPr>
        <p:txBody>
          <a:bodyPr>
            <a:normAutofit fontScale="92500" lnSpcReduction="10000"/>
          </a:bodyPr>
          <a:lstStyle/>
          <a:p>
            <a:r>
              <a:rPr lang="fr-FR" dirty="0" smtClean="0"/>
              <a:t>Comment amener les élèves à écrire à partir de cela? Que peuvent ils écrire?</a:t>
            </a:r>
          </a:p>
          <a:p>
            <a:pPr lvl="1"/>
            <a:r>
              <a:rPr lang="fr-FR" dirty="0" smtClean="0"/>
              <a:t>Poser des questions aux autres</a:t>
            </a:r>
          </a:p>
          <a:p>
            <a:pPr lvl="1"/>
            <a:r>
              <a:rPr lang="fr-FR" dirty="0" smtClean="0"/>
              <a:t>Copier coller les informations sélectionnées</a:t>
            </a:r>
          </a:p>
          <a:p>
            <a:pPr lvl="1"/>
            <a:r>
              <a:rPr lang="fr-FR" dirty="0" smtClean="0"/>
              <a:t>Faire la synthèse des informations sélectionnées dans un écrit individuel</a:t>
            </a:r>
          </a:p>
          <a:p>
            <a:pPr lvl="1"/>
            <a:r>
              <a:rPr lang="fr-FR" dirty="0" smtClean="0"/>
              <a:t>Rendre compte de ce qui est contenu dans le document</a:t>
            </a:r>
          </a:p>
          <a:p>
            <a:r>
              <a:rPr lang="fr-FR" dirty="0" smtClean="0"/>
              <a:t>Comment amener les élèves à se questionner à partir de ce document?</a:t>
            </a:r>
          </a:p>
          <a:p>
            <a:pPr lvl="1"/>
            <a:r>
              <a:rPr lang="fr-FR" dirty="0" smtClean="0"/>
              <a:t>De quoi cela parle t il?</a:t>
            </a:r>
          </a:p>
          <a:p>
            <a:pPr lvl="1"/>
            <a:r>
              <a:rPr lang="fr-FR" dirty="0" smtClean="0"/>
              <a:t>Que nous apprend il?</a:t>
            </a:r>
          </a:p>
          <a:p>
            <a:pPr lvl="1"/>
            <a:r>
              <a:rPr lang="fr-FR" dirty="0" smtClean="0"/>
              <a:t>Quel problème est soulevé?</a:t>
            </a:r>
          </a:p>
          <a:p>
            <a:r>
              <a:rPr lang="fr-FR" dirty="0" smtClean="0"/>
              <a:t>Après cela, construire collectivement l’écrit de synthèse ensemble au tableau</a:t>
            </a:r>
          </a:p>
          <a:p>
            <a:r>
              <a:rPr lang="fr-FR" dirty="0"/>
              <a:t>E</a:t>
            </a:r>
            <a:r>
              <a:rPr lang="fr-FR" dirty="0" smtClean="0"/>
              <a:t>n </a:t>
            </a:r>
            <a:r>
              <a:rPr lang="fr-FR" dirty="0"/>
              <a:t>fin de séquence sur le sujet </a:t>
            </a:r>
            <a:r>
              <a:rPr lang="fr-FR" dirty="0" smtClean="0"/>
              <a:t>et en </a:t>
            </a:r>
            <a:r>
              <a:rPr lang="fr-FR" dirty="0"/>
              <a:t>lien avec la </a:t>
            </a:r>
            <a:r>
              <a:rPr lang="fr-FR" dirty="0" smtClean="0"/>
              <a:t>compréhension) </a:t>
            </a:r>
            <a:r>
              <a:rPr lang="fr-FR" dirty="0"/>
              <a:t>travailler le champ lexical, ortho lexicale, étymologie, genre de texte : </a:t>
            </a:r>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005150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22400" y="482600"/>
            <a:ext cx="9398000" cy="5854700"/>
          </a:xfrm>
          <a:prstGeom prst="rect">
            <a:avLst/>
          </a:prstGeom>
        </p:spPr>
      </p:pic>
      <p:sp>
        <p:nvSpPr>
          <p:cNvPr id="2" name="Espace réservé du pied de page 1"/>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30864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98600" y="508000"/>
            <a:ext cx="9662972" cy="5562600"/>
          </a:xfrm>
          <a:prstGeom prst="rect">
            <a:avLst/>
          </a:prstGeom>
        </p:spPr>
      </p:pic>
      <p:sp>
        <p:nvSpPr>
          <p:cNvPr id="2" name="Espace réservé du pied de page 1"/>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782770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063"/>
            <a:ext cx="10515600" cy="947738"/>
          </a:xfrm>
        </p:spPr>
        <p:txBody>
          <a:bodyPr>
            <a:normAutofit/>
          </a:bodyPr>
          <a:lstStyle/>
          <a:p>
            <a:r>
              <a:rPr lang="fr-FR" sz="4800" b="1" dirty="0" smtClean="0"/>
              <a:t>Pour la prochaine fois</a:t>
            </a:r>
            <a:endParaRPr lang="fr-FR" sz="4800" b="1"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solidFill>
                  <a:srgbClr val="0070C0"/>
                </a:solidFill>
              </a:rPr>
              <a:t>Travailler la compréhension à partir de:</a:t>
            </a:r>
          </a:p>
          <a:p>
            <a:pPr marL="0" indent="0">
              <a:buNone/>
            </a:pPr>
            <a:r>
              <a:rPr lang="fr-FR" dirty="0">
                <a:solidFill>
                  <a:srgbClr val="0070C0"/>
                </a:solidFill>
              </a:rPr>
              <a:t>Parmi les propositions faites dans les diapositives suivantes ou d’autres que vous nous présenterez, pourriez vous répondre aux questions suivantes:</a:t>
            </a:r>
            <a:endParaRPr lang="fr-FR" dirty="0"/>
          </a:p>
          <a:p>
            <a:r>
              <a:rPr lang="fr-FR" dirty="0"/>
              <a:t>Quelle serait la manière la plus judicieuse de proposer les supports choisis de manière à faire progresser les élèves dans leur compréhension en lecture?</a:t>
            </a:r>
          </a:p>
          <a:p>
            <a:r>
              <a:rPr lang="fr-FR" dirty="0"/>
              <a:t>Comment amener les élèves à être en situation de questionnement par rapport aux supports proposés? A se mettre dans la tête des personnages? De l’enseignant? De celui qui a construit la situation de travail d’un manuel?</a:t>
            </a:r>
          </a:p>
          <a:p>
            <a:r>
              <a:rPr lang="fr-FR" dirty="0"/>
              <a:t>Comment les amener à travailler la compréhension autrement que dans la réponse à des questions qui appellent le prélèvement d’indices?</a:t>
            </a:r>
          </a:p>
          <a:p>
            <a:pPr marL="457200" lvl="1" indent="0">
              <a:buNone/>
            </a:pPr>
            <a:r>
              <a:rPr lang="fr-FR" dirty="0"/>
              <a:t>			</a:t>
            </a:r>
            <a:r>
              <a:rPr lang="fr-FR" sz="2600" b="1" u="sng" dirty="0">
                <a:solidFill>
                  <a:srgbClr val="0070C0"/>
                </a:solidFill>
              </a:rPr>
              <a:t>MERCI </a:t>
            </a:r>
            <a:r>
              <a:rPr lang="fr-FR" sz="2600" b="1" u="sng" dirty="0" smtClean="0">
                <a:solidFill>
                  <a:srgbClr val="0070C0"/>
                </a:solidFill>
              </a:rPr>
              <a:t>!!</a:t>
            </a:r>
            <a:endParaRPr lang="fr-FR" sz="2600" b="1" u="sng"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196624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Le voleur dans la nuit</a:t>
            </a:r>
            <a:endParaRPr lang="fr-FR" b="1" dirty="0">
              <a:solidFill>
                <a:srgbClr val="0070C0"/>
              </a:solidFill>
            </a:endParaRPr>
          </a:p>
        </p:txBody>
      </p:sp>
      <p:pic>
        <p:nvPicPr>
          <p:cNvPr id="4" name="Espace réservé du contenu 3"/>
          <p:cNvPicPr>
            <a:picLocks noGrp="1" noChangeAspect="1"/>
          </p:cNvPicPr>
          <p:nvPr>
            <p:ph idx="1"/>
          </p:nvPr>
        </p:nvPicPr>
        <p:blipFill>
          <a:blip r:embed="rId2"/>
          <a:srcRect l="-8521" r="-8521"/>
          <a:stretch>
            <a:fillRect/>
          </a:stretch>
        </p:blipFill>
        <p:spPr/>
      </p:pic>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738757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003299"/>
          </a:xfrm>
        </p:spPr>
        <p:txBody>
          <a:bodyPr/>
          <a:lstStyle/>
          <a:p>
            <a:r>
              <a:rPr lang="fr-FR" b="1" dirty="0" smtClean="0">
                <a:solidFill>
                  <a:srgbClr val="0070C0"/>
                </a:solidFill>
              </a:rPr>
              <a:t>Un document composite en géographie</a:t>
            </a:r>
            <a:endParaRPr lang="fr-FR" b="1" dirty="0">
              <a:solidFill>
                <a:srgbClr val="0070C0"/>
              </a:solidFill>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721141"/>
            <a:ext cx="4681538" cy="6136859"/>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738" y="721141"/>
            <a:ext cx="4665662" cy="6154423"/>
          </a:xfrm>
          <a:prstGeom prst="rect">
            <a:avLst/>
          </a:prstGeom>
        </p:spPr>
      </p:pic>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423638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4301"/>
            <a:ext cx="10515600" cy="838200"/>
          </a:xfrm>
        </p:spPr>
        <p:txBody>
          <a:bodyPr>
            <a:normAutofit/>
          </a:bodyPr>
          <a:lstStyle/>
          <a:p>
            <a:r>
              <a:rPr lang="fr-FR" b="1" dirty="0" smtClean="0">
                <a:solidFill>
                  <a:srgbClr val="0070C0"/>
                </a:solidFill>
              </a:rPr>
              <a:t>Un document composite en histoire</a:t>
            </a:r>
            <a:endParaRPr lang="fr-FR" b="1" dirty="0">
              <a:solidFill>
                <a:srgbClr val="0070C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47" y="788938"/>
            <a:ext cx="4725953" cy="606906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100" y="788938"/>
            <a:ext cx="5334000" cy="6069062"/>
          </a:xfrm>
          <a:prstGeom prst="rect">
            <a:avLst/>
          </a:prstGeom>
        </p:spPr>
      </p:pic>
      <p:sp>
        <p:nvSpPr>
          <p:cNvPr id="5" name="Espace réservé du pied de page 4"/>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900436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récit</a:t>
            </a:r>
            <a:endParaRPr lang="fr-FR" dirty="0"/>
          </a:p>
        </p:txBody>
      </p:sp>
      <p:sp>
        <p:nvSpPr>
          <p:cNvPr id="3" name="Espace réservé du contenu 2"/>
          <p:cNvSpPr>
            <a:spLocks noGrp="1"/>
          </p:cNvSpPr>
          <p:nvPr>
            <p:ph sz="half" idx="1"/>
          </p:nvPr>
        </p:nvSpPr>
        <p:spPr/>
        <p:txBody>
          <a:bodyPr/>
          <a:lstStyle/>
          <a:p>
            <a:r>
              <a:rPr lang="fr-FR" dirty="0" smtClean="0"/>
              <a:t>Histoire à 4 voix</a:t>
            </a:r>
            <a:endParaRPr lang="fr-FR" dirty="0"/>
          </a:p>
        </p:txBody>
      </p:sp>
      <p:sp>
        <p:nvSpPr>
          <p:cNvPr id="5" name="Espace réservé du contenu 4"/>
          <p:cNvSpPr>
            <a:spLocks noGrp="1"/>
          </p:cNvSpPr>
          <p:nvPr>
            <p:ph sz="half" idx="2"/>
          </p:nvPr>
        </p:nvSpPr>
        <p:spPr/>
        <p:txBody>
          <a:bodyPr/>
          <a:lstStyle/>
          <a:p>
            <a:r>
              <a:rPr lang="fr-FR" dirty="0" smtClean="0"/>
              <a:t>Yacouba</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03" y="2343150"/>
            <a:ext cx="4514850" cy="451485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309" y="1935223"/>
            <a:ext cx="3477491" cy="4922777"/>
          </a:xfrm>
          <a:prstGeom prst="rect">
            <a:avLst/>
          </a:prstGeom>
        </p:spPr>
      </p:pic>
      <p:sp>
        <p:nvSpPr>
          <p:cNvPr id="7" name="Espace réservé du pied de page 6"/>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08051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515926"/>
          </a:xfrm>
        </p:spPr>
        <p:txBody>
          <a:bodyPr>
            <a:normAutofit fontScale="90000"/>
          </a:bodyPr>
          <a:lstStyle/>
          <a:p>
            <a:r>
              <a:rPr lang="fr-FR" b="1" dirty="0">
                <a:solidFill>
                  <a:srgbClr val="0070C0"/>
                </a:solidFill>
              </a:rPr>
              <a:t>Quelle question poseriez vous </a:t>
            </a:r>
            <a:r>
              <a:rPr lang="fr-FR" b="1" dirty="0" smtClean="0">
                <a:solidFill>
                  <a:srgbClr val="0070C0"/>
                </a:solidFill>
              </a:rPr>
              <a:t>pour amener les élèves à remarquer que des mots de même nature peuvent avoir des fonctions différentes?</a:t>
            </a:r>
            <a:endParaRPr lang="fr-FR" b="1" dirty="0">
              <a:solidFill>
                <a:srgbClr val="0070C0"/>
              </a:solidFill>
            </a:endParaRPr>
          </a:p>
        </p:txBody>
      </p:sp>
      <p:sp>
        <p:nvSpPr>
          <p:cNvPr id="3" name="Espace réservé du contenu 2"/>
          <p:cNvSpPr>
            <a:spLocks noGrp="1"/>
          </p:cNvSpPr>
          <p:nvPr>
            <p:ph idx="1"/>
          </p:nvPr>
        </p:nvSpPr>
        <p:spPr>
          <a:xfrm>
            <a:off x="838200" y="2403567"/>
            <a:ext cx="10515600" cy="3773396"/>
          </a:xfrm>
        </p:spPr>
        <p:txBody>
          <a:bodyPr/>
          <a:lstStyle/>
          <a:p>
            <a:pPr marL="0" indent="0">
              <a:buNone/>
            </a:pPr>
            <a:r>
              <a:rPr lang="fr-FR" dirty="0" smtClean="0"/>
              <a:t>Un exemple possible: ‘</a:t>
            </a:r>
            <a:r>
              <a:rPr lang="fr-FR" i="1" dirty="0" smtClean="0"/>
              <a:t>’De quoi a-t-on besoin pour construire, écrire une phrase ? Et si c’est une phrase complexe?’’</a:t>
            </a:r>
          </a:p>
          <a:p>
            <a:pPr marL="0" indent="0">
              <a:buNone/>
            </a:pPr>
            <a:r>
              <a:rPr lang="fr-FR" dirty="0" smtClean="0"/>
              <a:t>   Vous pouvez vous servir des collectes, de vos cahiers….</a:t>
            </a:r>
          </a:p>
          <a:p>
            <a:pPr marL="0" indent="0">
              <a:buNone/>
            </a:pPr>
            <a:r>
              <a:rPr lang="fr-FR" dirty="0" smtClean="0"/>
              <a:t>NB: Différencier tâche à exécuter et activité qui sollicite le questionnement des élèves.</a:t>
            </a:r>
          </a:p>
          <a:p>
            <a:pPr marL="0" indent="0">
              <a:buNone/>
            </a:pPr>
            <a:r>
              <a:rPr lang="fr-FR" dirty="0"/>
              <a:t> </a:t>
            </a:r>
            <a:r>
              <a:rPr lang="fr-FR" dirty="0" smtClean="0"/>
              <a:t>  Ce que je voudrais c’est qu’à la fin de ce travail, vous soyez capables de faire la synthèse de tout ce que nous avons travaillé au sujet de la nature et de la fonction des mots dans une phrase.</a:t>
            </a:r>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370387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600" y="2422525"/>
            <a:ext cx="10515600" cy="1325563"/>
          </a:xfrm>
        </p:spPr>
        <p:txBody>
          <a:bodyPr/>
          <a:lstStyle/>
          <a:p>
            <a:pPr algn="ctr"/>
            <a:r>
              <a:rPr lang="fr-FR" b="1" dirty="0" smtClean="0">
                <a:solidFill>
                  <a:srgbClr val="0070C0"/>
                </a:solidFill>
              </a:rPr>
              <a:t>QUELS TYPES DE COLLECTES? </a:t>
            </a:r>
            <a:endParaRPr lang="fr-FR" b="1" dirty="0">
              <a:solidFill>
                <a:srgbClr val="0070C0"/>
              </a:solidFill>
            </a:endParaRPr>
          </a:p>
        </p:txBody>
      </p:sp>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45390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COLLECTE PAR NATURE</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62108509"/>
              </p:ext>
            </p:extLst>
          </p:nvPr>
        </p:nvGraphicFramePr>
        <p:xfrm>
          <a:off x="838200" y="1401101"/>
          <a:ext cx="10515600" cy="5280821"/>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val="1839608287"/>
                    </a:ext>
                  </a:extLst>
                </a:gridCol>
                <a:gridCol w="1752600">
                  <a:extLst>
                    <a:ext uri="{9D8B030D-6E8A-4147-A177-3AD203B41FA5}">
                      <a16:colId xmlns:a16="http://schemas.microsoft.com/office/drawing/2014/main" val="829480957"/>
                    </a:ext>
                  </a:extLst>
                </a:gridCol>
                <a:gridCol w="1752600">
                  <a:extLst>
                    <a:ext uri="{9D8B030D-6E8A-4147-A177-3AD203B41FA5}">
                      <a16:colId xmlns:a16="http://schemas.microsoft.com/office/drawing/2014/main" val="633457504"/>
                    </a:ext>
                  </a:extLst>
                </a:gridCol>
                <a:gridCol w="1752600">
                  <a:extLst>
                    <a:ext uri="{9D8B030D-6E8A-4147-A177-3AD203B41FA5}">
                      <a16:colId xmlns:a16="http://schemas.microsoft.com/office/drawing/2014/main" val="3317391271"/>
                    </a:ext>
                  </a:extLst>
                </a:gridCol>
                <a:gridCol w="1752600">
                  <a:extLst>
                    <a:ext uri="{9D8B030D-6E8A-4147-A177-3AD203B41FA5}">
                      <a16:colId xmlns:a16="http://schemas.microsoft.com/office/drawing/2014/main" val="1021876953"/>
                    </a:ext>
                  </a:extLst>
                </a:gridCol>
                <a:gridCol w="1752600">
                  <a:extLst>
                    <a:ext uri="{9D8B030D-6E8A-4147-A177-3AD203B41FA5}">
                      <a16:colId xmlns:a16="http://schemas.microsoft.com/office/drawing/2014/main" val="2277785414"/>
                    </a:ext>
                  </a:extLst>
                </a:gridCol>
              </a:tblGrid>
              <a:tr h="406217">
                <a:tc>
                  <a:txBody>
                    <a:bodyPr/>
                    <a:lstStyle/>
                    <a:p>
                      <a:r>
                        <a:rPr lang="fr-FR" dirty="0" smtClean="0"/>
                        <a:t>Déterminants</a:t>
                      </a:r>
                      <a:endParaRPr lang="fr-FR" dirty="0"/>
                    </a:p>
                  </a:txBody>
                  <a:tcPr/>
                </a:tc>
                <a:tc>
                  <a:txBody>
                    <a:bodyPr/>
                    <a:lstStyle/>
                    <a:p>
                      <a:r>
                        <a:rPr lang="fr-FR" dirty="0" smtClean="0"/>
                        <a:t>Noms</a:t>
                      </a:r>
                      <a:endParaRPr lang="fr-FR" dirty="0"/>
                    </a:p>
                  </a:txBody>
                  <a:tcPr/>
                </a:tc>
                <a:tc>
                  <a:txBody>
                    <a:bodyPr/>
                    <a:lstStyle/>
                    <a:p>
                      <a:r>
                        <a:rPr lang="fr-FR" dirty="0" smtClean="0"/>
                        <a:t>Adjectifs</a:t>
                      </a:r>
                      <a:endParaRPr lang="fr-FR" dirty="0"/>
                    </a:p>
                  </a:txBody>
                  <a:tcPr/>
                </a:tc>
                <a:tc>
                  <a:txBody>
                    <a:bodyPr/>
                    <a:lstStyle/>
                    <a:p>
                      <a:r>
                        <a:rPr lang="fr-FR" dirty="0" smtClean="0"/>
                        <a:t>Verbes </a:t>
                      </a:r>
                      <a:endParaRPr lang="fr-FR" dirty="0"/>
                    </a:p>
                  </a:txBody>
                  <a:tcPr/>
                </a:tc>
                <a:tc>
                  <a:txBody>
                    <a:bodyPr/>
                    <a:lstStyle/>
                    <a:p>
                      <a:r>
                        <a:rPr lang="fr-FR" dirty="0" smtClean="0"/>
                        <a:t>Conjonctions </a:t>
                      </a:r>
                      <a:endParaRPr lang="fr-FR" dirty="0"/>
                    </a:p>
                  </a:txBody>
                  <a:tcPr/>
                </a:tc>
                <a:tc>
                  <a:txBody>
                    <a:bodyPr/>
                    <a:lstStyle/>
                    <a:p>
                      <a:r>
                        <a:rPr lang="fr-FR" dirty="0" smtClean="0"/>
                        <a:t>Adverbes</a:t>
                      </a:r>
                      <a:endParaRPr lang="fr-FR" dirty="0"/>
                    </a:p>
                  </a:txBody>
                  <a:tcPr/>
                </a:tc>
                <a:extLst>
                  <a:ext uri="{0D108BD9-81ED-4DB2-BD59-A6C34878D82A}">
                    <a16:rowId xmlns:a16="http://schemas.microsoft.com/office/drawing/2014/main" val="1890076035"/>
                  </a:ext>
                </a:extLst>
              </a:tr>
              <a:tr h="406217">
                <a:tc>
                  <a:txBody>
                    <a:bodyPr/>
                    <a:lstStyle/>
                    <a:p>
                      <a:r>
                        <a:rPr lang="fr-FR" dirty="0" smtClean="0"/>
                        <a:t>LES</a:t>
                      </a:r>
                      <a:endParaRPr lang="fr-FR" dirty="0"/>
                    </a:p>
                  </a:txBody>
                  <a:tcPr/>
                </a:tc>
                <a:tc>
                  <a:txBody>
                    <a:bodyPr/>
                    <a:lstStyle/>
                    <a:p>
                      <a:r>
                        <a:rPr lang="fr-FR" dirty="0" smtClean="0"/>
                        <a:t>PIED A</a:t>
                      </a:r>
                      <a:r>
                        <a:rPr lang="fr-FR" baseline="0" dirty="0" smtClean="0"/>
                        <a:t> COULISSE</a:t>
                      </a:r>
                      <a:endParaRPr lang="fr-FR" dirty="0"/>
                    </a:p>
                  </a:txBody>
                  <a:tcPr/>
                </a:tc>
                <a:tc>
                  <a:txBody>
                    <a:bodyPr/>
                    <a:lstStyle/>
                    <a:p>
                      <a:r>
                        <a:rPr lang="fr-FR" dirty="0" smtClean="0"/>
                        <a:t>ACCUEILLANT</a:t>
                      </a:r>
                      <a:endParaRPr lang="fr-FR" dirty="0"/>
                    </a:p>
                  </a:txBody>
                  <a:tcPr/>
                </a:tc>
                <a:tc>
                  <a:txBody>
                    <a:bodyPr/>
                    <a:lstStyle/>
                    <a:p>
                      <a:r>
                        <a:rPr lang="fr-FR" dirty="0" smtClean="0"/>
                        <a:t>DORT</a:t>
                      </a:r>
                      <a:endParaRPr lang="fr-FR" dirty="0"/>
                    </a:p>
                  </a:txBody>
                  <a:tcPr/>
                </a:tc>
                <a:tc>
                  <a:txBody>
                    <a:bodyPr/>
                    <a:lstStyle/>
                    <a:p>
                      <a:r>
                        <a:rPr lang="fr-FR" dirty="0" smtClean="0"/>
                        <a:t>MAIS</a:t>
                      </a:r>
                      <a:endParaRPr lang="fr-FR" dirty="0"/>
                    </a:p>
                  </a:txBody>
                  <a:tcPr/>
                </a:tc>
                <a:tc>
                  <a:txBody>
                    <a:bodyPr/>
                    <a:lstStyle/>
                    <a:p>
                      <a:r>
                        <a:rPr lang="fr-FR" dirty="0" smtClean="0"/>
                        <a:t>RAPIDEMENT</a:t>
                      </a:r>
                      <a:endParaRPr lang="fr-FR" dirty="0"/>
                    </a:p>
                  </a:txBody>
                  <a:tcPr/>
                </a:tc>
                <a:extLst>
                  <a:ext uri="{0D108BD9-81ED-4DB2-BD59-A6C34878D82A}">
                    <a16:rowId xmlns:a16="http://schemas.microsoft.com/office/drawing/2014/main" val="2821484112"/>
                  </a:ext>
                </a:extLst>
              </a:tr>
              <a:tr h="406217">
                <a:tc>
                  <a:txBody>
                    <a:bodyPr/>
                    <a:lstStyle/>
                    <a:p>
                      <a:r>
                        <a:rPr lang="fr-FR" dirty="0" smtClean="0"/>
                        <a:t>UNE </a:t>
                      </a:r>
                      <a:endParaRPr lang="fr-FR" dirty="0"/>
                    </a:p>
                  </a:txBody>
                  <a:tcPr/>
                </a:tc>
                <a:tc>
                  <a:txBody>
                    <a:bodyPr/>
                    <a:lstStyle/>
                    <a:p>
                      <a:r>
                        <a:rPr lang="fr-FR" dirty="0" smtClean="0"/>
                        <a:t>CHEVAUX</a:t>
                      </a:r>
                      <a:endParaRPr lang="fr-FR" dirty="0"/>
                    </a:p>
                  </a:txBody>
                  <a:tcPr/>
                </a:tc>
                <a:tc>
                  <a:txBody>
                    <a:bodyPr/>
                    <a:lstStyle/>
                    <a:p>
                      <a:r>
                        <a:rPr lang="fr-FR" dirty="0" smtClean="0"/>
                        <a:t>SAGE</a:t>
                      </a:r>
                      <a:endParaRPr lang="fr-FR" dirty="0"/>
                    </a:p>
                  </a:txBody>
                  <a:tcPr/>
                </a:tc>
                <a:tc>
                  <a:txBody>
                    <a:bodyPr/>
                    <a:lstStyle/>
                    <a:p>
                      <a:r>
                        <a:rPr lang="fr-FR" dirty="0" smtClean="0"/>
                        <a:t>MANGE</a:t>
                      </a:r>
                      <a:endParaRPr lang="fr-FR" dirty="0"/>
                    </a:p>
                  </a:txBody>
                  <a:tcPr/>
                </a:tc>
                <a:tc>
                  <a:txBody>
                    <a:bodyPr/>
                    <a:lstStyle/>
                    <a:p>
                      <a:r>
                        <a:rPr lang="fr-FR" dirty="0" smtClean="0"/>
                        <a:t>DANS </a:t>
                      </a:r>
                      <a:endParaRPr lang="fr-FR" dirty="0"/>
                    </a:p>
                  </a:txBody>
                  <a:tcPr/>
                </a:tc>
                <a:tc>
                  <a:txBody>
                    <a:bodyPr/>
                    <a:lstStyle/>
                    <a:p>
                      <a:r>
                        <a:rPr lang="fr-FR" dirty="0" smtClean="0"/>
                        <a:t>SOUVENT</a:t>
                      </a:r>
                      <a:endParaRPr lang="fr-FR" dirty="0"/>
                    </a:p>
                  </a:txBody>
                  <a:tcPr/>
                </a:tc>
                <a:extLst>
                  <a:ext uri="{0D108BD9-81ED-4DB2-BD59-A6C34878D82A}">
                    <a16:rowId xmlns:a16="http://schemas.microsoft.com/office/drawing/2014/main" val="3171242749"/>
                  </a:ext>
                </a:extLst>
              </a:tr>
              <a:tr h="406217">
                <a:tc>
                  <a:txBody>
                    <a:bodyPr/>
                    <a:lstStyle/>
                    <a:p>
                      <a:r>
                        <a:rPr lang="fr-FR" dirty="0" smtClean="0"/>
                        <a:t>UN</a:t>
                      </a:r>
                      <a:endParaRPr lang="fr-FR" dirty="0"/>
                    </a:p>
                  </a:txBody>
                  <a:tcPr/>
                </a:tc>
                <a:tc>
                  <a:txBody>
                    <a:bodyPr/>
                    <a:lstStyle/>
                    <a:p>
                      <a:r>
                        <a:rPr lang="fr-FR" dirty="0" smtClean="0"/>
                        <a:t>CHAT</a:t>
                      </a:r>
                      <a:endParaRPr lang="fr-FR" dirty="0"/>
                    </a:p>
                  </a:txBody>
                  <a:tcPr/>
                </a:tc>
                <a:tc>
                  <a:txBody>
                    <a:bodyPr/>
                    <a:lstStyle/>
                    <a:p>
                      <a:r>
                        <a:rPr lang="fr-FR" dirty="0" smtClean="0"/>
                        <a:t>ROUGES</a:t>
                      </a:r>
                      <a:endParaRPr lang="fr-FR" dirty="0"/>
                    </a:p>
                  </a:txBody>
                  <a:tcPr/>
                </a:tc>
                <a:tc>
                  <a:txBody>
                    <a:bodyPr/>
                    <a:lstStyle/>
                    <a:p>
                      <a:r>
                        <a:rPr lang="fr-FR" dirty="0" smtClean="0"/>
                        <a:t>SOURIENT</a:t>
                      </a:r>
                      <a:endParaRPr lang="fr-FR" dirty="0"/>
                    </a:p>
                  </a:txBody>
                  <a:tcPr/>
                </a:tc>
                <a:tc>
                  <a:txBody>
                    <a:bodyPr/>
                    <a:lstStyle/>
                    <a:p>
                      <a:r>
                        <a:rPr lang="fr-FR" dirty="0" smtClean="0"/>
                        <a:t>PENDANT QUE</a:t>
                      </a:r>
                      <a:endParaRPr lang="fr-FR" dirty="0"/>
                    </a:p>
                  </a:txBody>
                  <a:tcPr/>
                </a:tc>
                <a:tc>
                  <a:txBody>
                    <a:bodyPr/>
                    <a:lstStyle/>
                    <a:p>
                      <a:r>
                        <a:rPr lang="fr-FR" dirty="0" smtClean="0"/>
                        <a:t>JAMAIS</a:t>
                      </a:r>
                      <a:endParaRPr lang="fr-FR" dirty="0"/>
                    </a:p>
                  </a:txBody>
                  <a:tcPr/>
                </a:tc>
                <a:extLst>
                  <a:ext uri="{0D108BD9-81ED-4DB2-BD59-A6C34878D82A}">
                    <a16:rowId xmlns:a16="http://schemas.microsoft.com/office/drawing/2014/main" val="2004342827"/>
                  </a:ext>
                </a:extLst>
              </a:tr>
              <a:tr h="406217">
                <a:tc>
                  <a:txBody>
                    <a:bodyPr/>
                    <a:lstStyle/>
                    <a:p>
                      <a:r>
                        <a:rPr lang="fr-FR" dirty="0" smtClean="0"/>
                        <a:t>QUELQUES</a:t>
                      </a:r>
                      <a:endParaRPr lang="fr-FR" dirty="0"/>
                    </a:p>
                  </a:txBody>
                  <a:tcPr/>
                </a:tc>
                <a:tc>
                  <a:txBody>
                    <a:bodyPr/>
                    <a:lstStyle/>
                    <a:p>
                      <a:r>
                        <a:rPr lang="fr-FR" dirty="0" smtClean="0"/>
                        <a:t>OISEAU</a:t>
                      </a:r>
                      <a:endParaRPr lang="fr-FR" dirty="0"/>
                    </a:p>
                  </a:txBody>
                  <a:tcPr/>
                </a:tc>
                <a:tc>
                  <a:txBody>
                    <a:bodyPr/>
                    <a:lstStyle/>
                    <a:p>
                      <a:r>
                        <a:rPr lang="fr-FR" dirty="0" smtClean="0"/>
                        <a:t>QUARANTE</a:t>
                      </a:r>
                      <a:endParaRPr lang="fr-FR" dirty="0"/>
                    </a:p>
                  </a:txBody>
                  <a:tcPr/>
                </a:tc>
                <a:tc>
                  <a:txBody>
                    <a:bodyPr/>
                    <a:lstStyle/>
                    <a:p>
                      <a:r>
                        <a:rPr lang="fr-FR" dirty="0" smtClean="0"/>
                        <a:t>SE CALMENT</a:t>
                      </a:r>
                      <a:endParaRPr lang="fr-FR" dirty="0"/>
                    </a:p>
                  </a:txBody>
                  <a:tcPr/>
                </a:tc>
                <a:tc>
                  <a:txBody>
                    <a:bodyPr/>
                    <a:lstStyle/>
                    <a:p>
                      <a:r>
                        <a:rPr lang="fr-FR" dirty="0" smtClean="0"/>
                        <a:t>SOUS</a:t>
                      </a:r>
                      <a:endParaRPr lang="fr-FR" dirty="0"/>
                    </a:p>
                  </a:txBody>
                  <a:tcPr/>
                </a:tc>
                <a:tc>
                  <a:txBody>
                    <a:bodyPr/>
                    <a:lstStyle/>
                    <a:p>
                      <a:r>
                        <a:rPr lang="fr-FR" dirty="0" smtClean="0"/>
                        <a:t>BRUTALEMENT</a:t>
                      </a:r>
                      <a:endParaRPr lang="fr-FR" dirty="0"/>
                    </a:p>
                  </a:txBody>
                  <a:tcPr/>
                </a:tc>
                <a:extLst>
                  <a:ext uri="{0D108BD9-81ED-4DB2-BD59-A6C34878D82A}">
                    <a16:rowId xmlns:a16="http://schemas.microsoft.com/office/drawing/2014/main" val="3094374938"/>
                  </a:ext>
                </a:extLst>
              </a:tr>
              <a:tr h="406217">
                <a:tc>
                  <a:txBody>
                    <a:bodyPr/>
                    <a:lstStyle/>
                    <a:p>
                      <a:r>
                        <a:rPr lang="fr-FR" dirty="0" smtClean="0"/>
                        <a:t>CETTE</a:t>
                      </a:r>
                      <a:endParaRPr lang="fr-FR" dirty="0"/>
                    </a:p>
                  </a:txBody>
                  <a:tcPr/>
                </a:tc>
                <a:tc>
                  <a:txBody>
                    <a:bodyPr/>
                    <a:lstStyle/>
                    <a:p>
                      <a:r>
                        <a:rPr lang="fr-FR" dirty="0" smtClean="0"/>
                        <a:t>FLAMME</a:t>
                      </a:r>
                      <a:endParaRPr lang="fr-FR" dirty="0"/>
                    </a:p>
                  </a:txBody>
                  <a:tcPr/>
                </a:tc>
                <a:tc>
                  <a:txBody>
                    <a:bodyPr/>
                    <a:lstStyle/>
                    <a:p>
                      <a:endParaRPr lang="fr-FR" dirty="0"/>
                    </a:p>
                  </a:txBody>
                  <a:tcPr/>
                </a:tc>
                <a:tc>
                  <a:txBody>
                    <a:bodyPr/>
                    <a:lstStyle/>
                    <a:p>
                      <a:r>
                        <a:rPr lang="fr-FR" dirty="0" smtClean="0"/>
                        <a:t>SONT PARTIS</a:t>
                      </a:r>
                      <a:endParaRPr lang="fr-FR" dirty="0"/>
                    </a:p>
                  </a:txBody>
                  <a:tcPr/>
                </a:tc>
                <a:tc>
                  <a:txBody>
                    <a:bodyPr/>
                    <a:lstStyle/>
                    <a:p>
                      <a:r>
                        <a:rPr lang="fr-FR" dirty="0" smtClean="0"/>
                        <a:t>COMME</a:t>
                      </a:r>
                      <a:endParaRPr lang="fr-FR" dirty="0"/>
                    </a:p>
                  </a:txBody>
                  <a:tcPr/>
                </a:tc>
                <a:tc>
                  <a:txBody>
                    <a:bodyPr/>
                    <a:lstStyle/>
                    <a:p>
                      <a:r>
                        <a:rPr lang="fr-FR" dirty="0" smtClean="0"/>
                        <a:t>CALMEMENT</a:t>
                      </a:r>
                      <a:endParaRPr lang="fr-FR" dirty="0"/>
                    </a:p>
                  </a:txBody>
                  <a:tcPr/>
                </a:tc>
                <a:extLst>
                  <a:ext uri="{0D108BD9-81ED-4DB2-BD59-A6C34878D82A}">
                    <a16:rowId xmlns:a16="http://schemas.microsoft.com/office/drawing/2014/main" val="3570861872"/>
                  </a:ext>
                </a:extLst>
              </a:tr>
              <a:tr h="406217">
                <a:tc>
                  <a:txBody>
                    <a:bodyPr/>
                    <a:lstStyle/>
                    <a:p>
                      <a:r>
                        <a:rPr lang="fr-FR" dirty="0" smtClean="0"/>
                        <a:t>QUELLE</a:t>
                      </a:r>
                      <a:endParaRPr lang="fr-FR" dirty="0"/>
                    </a:p>
                  </a:txBody>
                  <a:tcPr/>
                </a:tc>
                <a:tc>
                  <a:txBody>
                    <a:bodyPr/>
                    <a:lstStyle/>
                    <a:p>
                      <a:r>
                        <a:rPr lang="fr-FR" dirty="0" smtClean="0"/>
                        <a:t>CRÊTE</a:t>
                      </a:r>
                      <a:endParaRPr lang="fr-FR" dirty="0"/>
                    </a:p>
                  </a:txBody>
                  <a:tcPr/>
                </a:tc>
                <a:tc>
                  <a:txBody>
                    <a:bodyPr/>
                    <a:lstStyle/>
                    <a:p>
                      <a:endParaRPr lang="fr-FR"/>
                    </a:p>
                  </a:txBody>
                  <a:tcPr/>
                </a:tc>
                <a:tc>
                  <a:txBody>
                    <a:bodyPr/>
                    <a:lstStyle/>
                    <a:p>
                      <a:r>
                        <a:rPr lang="fr-FR" dirty="0" smtClean="0"/>
                        <a:t>EST LAVEE</a:t>
                      </a:r>
                      <a:endParaRPr lang="fr-FR" dirty="0"/>
                    </a:p>
                  </a:txBody>
                  <a:tcPr/>
                </a:tc>
                <a:tc>
                  <a:txBody>
                    <a:bodyPr/>
                    <a:lstStyle/>
                    <a:p>
                      <a:r>
                        <a:rPr lang="fr-FR" dirty="0" smtClean="0"/>
                        <a:t>OR</a:t>
                      </a:r>
                      <a:endParaRPr lang="fr-FR" dirty="0"/>
                    </a:p>
                  </a:txBody>
                  <a:tcPr/>
                </a:tc>
                <a:tc>
                  <a:txBody>
                    <a:bodyPr/>
                    <a:lstStyle/>
                    <a:p>
                      <a:endParaRPr lang="fr-FR" dirty="0"/>
                    </a:p>
                  </a:txBody>
                  <a:tcPr/>
                </a:tc>
                <a:extLst>
                  <a:ext uri="{0D108BD9-81ED-4DB2-BD59-A6C34878D82A}">
                    <a16:rowId xmlns:a16="http://schemas.microsoft.com/office/drawing/2014/main" val="2817652047"/>
                  </a:ext>
                </a:extLst>
              </a:tr>
              <a:tr h="406217">
                <a:tc>
                  <a:txBody>
                    <a:bodyPr/>
                    <a:lstStyle/>
                    <a:p>
                      <a:r>
                        <a:rPr lang="fr-FR" dirty="0" smtClean="0"/>
                        <a:t>PLUSIEURS</a:t>
                      </a:r>
                      <a:endParaRPr lang="fr-FR" dirty="0"/>
                    </a:p>
                  </a:txBody>
                  <a:tcPr/>
                </a:tc>
                <a:tc>
                  <a:txBody>
                    <a:bodyPr/>
                    <a:lstStyle/>
                    <a:p>
                      <a:r>
                        <a:rPr lang="fr-FR" dirty="0" smtClean="0"/>
                        <a:t>VOITURES</a:t>
                      </a:r>
                      <a:endParaRPr lang="fr-FR" dirty="0"/>
                    </a:p>
                  </a:txBody>
                  <a:tcPr/>
                </a:tc>
                <a:tc>
                  <a:txBody>
                    <a:bodyPr/>
                    <a:lstStyle/>
                    <a:p>
                      <a:endParaRPr lang="fr-FR"/>
                    </a:p>
                  </a:txBody>
                  <a:tcPr/>
                </a:tc>
                <a:tc>
                  <a:txBody>
                    <a:bodyPr/>
                    <a:lstStyle/>
                    <a:p>
                      <a:r>
                        <a:rPr lang="fr-FR" dirty="0" smtClean="0"/>
                        <a:t>ATTEND</a:t>
                      </a:r>
                      <a:endParaRPr lang="fr-FR" dirty="0"/>
                    </a:p>
                  </a:txBody>
                  <a:tcPr/>
                </a:tc>
                <a:tc>
                  <a:txBody>
                    <a:bodyPr/>
                    <a:lstStyle/>
                    <a:p>
                      <a:r>
                        <a:rPr lang="fr-FR" dirty="0" smtClean="0"/>
                        <a:t>PARCE QUE</a:t>
                      </a:r>
                      <a:endParaRPr lang="fr-FR" dirty="0"/>
                    </a:p>
                  </a:txBody>
                  <a:tcPr/>
                </a:tc>
                <a:tc>
                  <a:txBody>
                    <a:bodyPr/>
                    <a:lstStyle/>
                    <a:p>
                      <a:endParaRPr lang="fr-FR" dirty="0"/>
                    </a:p>
                  </a:txBody>
                  <a:tcPr/>
                </a:tc>
                <a:extLst>
                  <a:ext uri="{0D108BD9-81ED-4DB2-BD59-A6C34878D82A}">
                    <a16:rowId xmlns:a16="http://schemas.microsoft.com/office/drawing/2014/main" val="4092416892"/>
                  </a:ext>
                </a:extLst>
              </a:tr>
              <a:tr h="406217">
                <a:tc>
                  <a:txBody>
                    <a:bodyPr/>
                    <a:lstStyle/>
                    <a:p>
                      <a:r>
                        <a:rPr lang="fr-FR" dirty="0" smtClean="0"/>
                        <a:t>MA</a:t>
                      </a:r>
                      <a:endParaRPr lang="fr-FR" dirty="0"/>
                    </a:p>
                  </a:txBody>
                  <a:tcPr/>
                </a:tc>
                <a:tc>
                  <a:txBody>
                    <a:bodyPr/>
                    <a:lstStyle/>
                    <a:p>
                      <a:r>
                        <a:rPr lang="fr-FR" dirty="0" smtClean="0"/>
                        <a:t>RÊVES</a:t>
                      </a:r>
                      <a:endParaRPr lang="fr-FR" dirty="0"/>
                    </a:p>
                  </a:txBody>
                  <a:tcPr/>
                </a:tc>
                <a:tc>
                  <a:txBody>
                    <a:bodyPr/>
                    <a:lstStyle/>
                    <a:p>
                      <a:endParaRPr lang="fr-FR"/>
                    </a:p>
                  </a:txBody>
                  <a:tcPr/>
                </a:tc>
                <a:tc>
                  <a:txBody>
                    <a:bodyPr/>
                    <a:lstStyle/>
                    <a:p>
                      <a:r>
                        <a:rPr lang="fr-FR" dirty="0" smtClean="0"/>
                        <a:t>FINISSENT</a:t>
                      </a:r>
                      <a:endParaRPr lang="fr-FR" dirty="0"/>
                    </a:p>
                  </a:txBody>
                  <a:tcPr/>
                </a:tc>
                <a:tc>
                  <a:txBody>
                    <a:bodyPr/>
                    <a:lstStyle/>
                    <a:p>
                      <a:r>
                        <a:rPr lang="fr-FR" dirty="0" smtClean="0"/>
                        <a:t>DONT</a:t>
                      </a:r>
                      <a:endParaRPr lang="fr-FR" dirty="0"/>
                    </a:p>
                  </a:txBody>
                  <a:tcPr/>
                </a:tc>
                <a:tc>
                  <a:txBody>
                    <a:bodyPr/>
                    <a:lstStyle/>
                    <a:p>
                      <a:endParaRPr lang="fr-FR" dirty="0"/>
                    </a:p>
                  </a:txBody>
                  <a:tcPr/>
                </a:tc>
                <a:extLst>
                  <a:ext uri="{0D108BD9-81ED-4DB2-BD59-A6C34878D82A}">
                    <a16:rowId xmlns:a16="http://schemas.microsoft.com/office/drawing/2014/main" val="3528426808"/>
                  </a:ext>
                </a:extLst>
              </a:tr>
              <a:tr h="406217">
                <a:tc>
                  <a:txBody>
                    <a:bodyPr/>
                    <a:lstStyle/>
                    <a:p>
                      <a:r>
                        <a:rPr lang="fr-FR" dirty="0" smtClean="0"/>
                        <a:t>TES</a:t>
                      </a:r>
                      <a:endParaRPr lang="fr-FR" dirty="0"/>
                    </a:p>
                  </a:txBody>
                  <a:tcPr/>
                </a:tc>
                <a:tc>
                  <a:txBody>
                    <a:bodyPr/>
                    <a:lstStyle/>
                    <a:p>
                      <a:r>
                        <a:rPr lang="fr-FR" dirty="0" smtClean="0"/>
                        <a:t>ORDINATEUR</a:t>
                      </a:r>
                      <a:endParaRPr lang="fr-FR" dirty="0"/>
                    </a:p>
                  </a:txBody>
                  <a:tcPr/>
                </a:tc>
                <a:tc>
                  <a:txBody>
                    <a:bodyPr/>
                    <a:lstStyle/>
                    <a:p>
                      <a:endParaRPr lang="fr-FR"/>
                    </a:p>
                  </a:txBody>
                  <a:tcPr/>
                </a:tc>
                <a:tc>
                  <a:txBody>
                    <a:bodyPr/>
                    <a:lstStyle/>
                    <a:p>
                      <a:r>
                        <a:rPr lang="fr-FR" dirty="0" smtClean="0"/>
                        <a:t>S’EST</a:t>
                      </a:r>
                      <a:r>
                        <a:rPr lang="fr-FR" baseline="0" dirty="0" smtClean="0"/>
                        <a:t> ETEINT</a:t>
                      </a:r>
                      <a:endParaRPr lang="fr-FR" dirty="0"/>
                    </a:p>
                  </a:txBody>
                  <a:tcPr/>
                </a:tc>
                <a:tc>
                  <a:txBody>
                    <a:bodyPr/>
                    <a:lstStyle/>
                    <a:p>
                      <a:r>
                        <a:rPr lang="fr-FR" dirty="0" smtClean="0"/>
                        <a:t>QUE</a:t>
                      </a:r>
                      <a:endParaRPr lang="fr-FR" dirty="0"/>
                    </a:p>
                  </a:txBody>
                  <a:tcPr/>
                </a:tc>
                <a:tc>
                  <a:txBody>
                    <a:bodyPr/>
                    <a:lstStyle/>
                    <a:p>
                      <a:endParaRPr lang="fr-FR" dirty="0"/>
                    </a:p>
                  </a:txBody>
                  <a:tcPr/>
                </a:tc>
                <a:extLst>
                  <a:ext uri="{0D108BD9-81ED-4DB2-BD59-A6C34878D82A}">
                    <a16:rowId xmlns:a16="http://schemas.microsoft.com/office/drawing/2014/main" val="3855783152"/>
                  </a:ext>
                </a:extLst>
              </a:tr>
              <a:tr h="406217">
                <a:tc>
                  <a:txBody>
                    <a:bodyPr/>
                    <a:lstStyle/>
                    <a:p>
                      <a:r>
                        <a:rPr lang="fr-FR" dirty="0" smtClean="0"/>
                        <a:t>NOS</a:t>
                      </a:r>
                      <a:endParaRPr lang="fr-FR" dirty="0"/>
                    </a:p>
                  </a:txBody>
                  <a:tcPr/>
                </a:tc>
                <a:tc>
                  <a:txBody>
                    <a:bodyPr/>
                    <a:lstStyle/>
                    <a:p>
                      <a:r>
                        <a:rPr lang="fr-FR" dirty="0" smtClean="0"/>
                        <a:t>TREMBLEMENT</a:t>
                      </a:r>
                      <a:endParaRPr lang="fr-FR" dirty="0"/>
                    </a:p>
                  </a:txBody>
                  <a:tcPr/>
                </a:tc>
                <a:tc>
                  <a:txBody>
                    <a:bodyPr/>
                    <a:lstStyle/>
                    <a:p>
                      <a:endParaRPr lang="fr-FR"/>
                    </a:p>
                  </a:txBody>
                  <a:tcPr/>
                </a:tc>
                <a:tc>
                  <a:txBody>
                    <a:bodyPr/>
                    <a:lstStyle/>
                    <a:p>
                      <a:r>
                        <a:rPr lang="fr-FR" dirty="0" smtClean="0"/>
                        <a:t>SERA DECOUPEE</a:t>
                      </a:r>
                      <a:endParaRPr lang="fr-FR" dirty="0"/>
                    </a:p>
                  </a:txBody>
                  <a:tcPr/>
                </a:tc>
                <a:tc>
                  <a:txBody>
                    <a:bodyPr/>
                    <a:lstStyle/>
                    <a:p>
                      <a:r>
                        <a:rPr lang="fr-FR" dirty="0" smtClean="0"/>
                        <a:t>ENTRE</a:t>
                      </a:r>
                      <a:endParaRPr lang="fr-FR" dirty="0"/>
                    </a:p>
                  </a:txBody>
                  <a:tcPr/>
                </a:tc>
                <a:tc>
                  <a:txBody>
                    <a:bodyPr/>
                    <a:lstStyle/>
                    <a:p>
                      <a:endParaRPr lang="fr-FR" dirty="0"/>
                    </a:p>
                  </a:txBody>
                  <a:tcPr/>
                </a:tc>
                <a:extLst>
                  <a:ext uri="{0D108BD9-81ED-4DB2-BD59-A6C34878D82A}">
                    <a16:rowId xmlns:a16="http://schemas.microsoft.com/office/drawing/2014/main" val="2432059980"/>
                  </a:ext>
                </a:extLst>
              </a:tr>
              <a:tr h="406217">
                <a:tc>
                  <a:txBody>
                    <a:bodyPr/>
                    <a:lstStyle/>
                    <a:p>
                      <a:r>
                        <a:rPr lang="fr-FR" dirty="0" smtClean="0"/>
                        <a:t>LA</a:t>
                      </a:r>
                      <a:endParaRPr lang="fr-FR" dirty="0"/>
                    </a:p>
                  </a:txBody>
                  <a:tcPr/>
                </a:tc>
                <a:tc>
                  <a:txBody>
                    <a:bodyPr/>
                    <a:lstStyle/>
                    <a:p>
                      <a:r>
                        <a:rPr lang="fr-FR" dirty="0" smtClean="0"/>
                        <a:t>FREDERIQUE</a:t>
                      </a:r>
                      <a:endParaRPr lang="fr-FR" dirty="0"/>
                    </a:p>
                  </a:txBody>
                  <a:tcPr/>
                </a:tc>
                <a:tc>
                  <a:txBody>
                    <a:bodyPr/>
                    <a:lstStyle/>
                    <a:p>
                      <a:endParaRPr lang="fr-FR"/>
                    </a:p>
                  </a:txBody>
                  <a:tcPr/>
                </a:tc>
                <a:tc>
                  <a:txBody>
                    <a:bodyPr/>
                    <a:lstStyle/>
                    <a:p>
                      <a:r>
                        <a:rPr lang="fr-FR" dirty="0" smtClean="0"/>
                        <a:t>PARTIR</a:t>
                      </a:r>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507360424"/>
                  </a:ext>
                </a:extLst>
              </a:tr>
              <a:tr h="406217">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219759627"/>
                  </a:ext>
                </a:extLst>
              </a:tr>
            </a:tbl>
          </a:graphicData>
        </a:graphic>
      </p:graphicFrame>
      <p:sp>
        <p:nvSpPr>
          <p:cNvPr id="3" name="Espace réservé du pied de page 2"/>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187706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Lors de prochaines collectes:</a:t>
            </a:r>
            <a:endParaRPr lang="fr-FR" b="1" dirty="0">
              <a:solidFill>
                <a:srgbClr val="0070C0"/>
              </a:solidFill>
            </a:endParaRPr>
          </a:p>
        </p:txBody>
      </p:sp>
      <p:sp>
        <p:nvSpPr>
          <p:cNvPr id="3" name="Espace réservé du contenu 2"/>
          <p:cNvSpPr>
            <a:spLocks noGrp="1"/>
          </p:cNvSpPr>
          <p:nvPr>
            <p:ph idx="1"/>
          </p:nvPr>
        </p:nvSpPr>
        <p:spPr/>
        <p:txBody>
          <a:bodyPr/>
          <a:lstStyle/>
          <a:p>
            <a:r>
              <a:rPr lang="fr-FR" dirty="0" smtClean="0"/>
              <a:t>Où placer :</a:t>
            </a:r>
          </a:p>
          <a:p>
            <a:pPr lvl="1"/>
            <a:r>
              <a:rPr lang="fr-FR" dirty="0" smtClean="0"/>
              <a:t>En plumes?</a:t>
            </a:r>
          </a:p>
          <a:p>
            <a:pPr lvl="1"/>
            <a:r>
              <a:rPr lang="fr-FR" dirty="0" smtClean="0"/>
              <a:t>Les leurs? Elle?</a:t>
            </a:r>
          </a:p>
          <a:p>
            <a:pPr lvl="1"/>
            <a:endParaRPr lang="fr-FR" dirty="0" smtClean="0"/>
          </a:p>
          <a:p>
            <a:pPr lvl="1"/>
            <a:endParaRPr lang="fr-FR" dirty="0"/>
          </a:p>
        </p:txBody>
      </p:sp>
      <p:sp>
        <p:nvSpPr>
          <p:cNvPr id="4" name="Espace réservé du pied de page 3"/>
          <p:cNvSpPr>
            <a:spLocks noGrp="1"/>
          </p:cNvSpPr>
          <p:nvPr>
            <p:ph type="ftr" sz="quarter" idx="11"/>
          </p:nvPr>
        </p:nvSpPr>
        <p:spPr/>
        <p:txBody>
          <a:bodyPr/>
          <a:lstStyle/>
          <a:p>
            <a:r>
              <a:rPr lang="fr-FR" smtClean="0"/>
              <a:t>Formation obligatoire Français 2_Annecy Ouest</a:t>
            </a:r>
            <a:endParaRPr lang="fr-FR"/>
          </a:p>
        </p:txBody>
      </p:sp>
    </p:spTree>
    <p:extLst>
      <p:ext uri="{BB962C8B-B14F-4D97-AF65-F5344CB8AC3E}">
        <p14:creationId xmlns:p14="http://schemas.microsoft.com/office/powerpoint/2010/main" val="40146528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6985</TotalTime>
  <Words>3290</Words>
  <Application>Microsoft Office PowerPoint</Application>
  <PresentationFormat>Grand écran</PresentationFormat>
  <Paragraphs>563</Paragraphs>
  <Slides>57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57</vt:i4>
      </vt:variant>
    </vt:vector>
  </HeadingPairs>
  <TitlesOfParts>
    <vt:vector size="62" baseType="lpstr">
      <vt:lpstr>Arial</vt:lpstr>
      <vt:lpstr>Calibri</vt:lpstr>
      <vt:lpstr>Calibri Light</vt:lpstr>
      <vt:lpstr>Times New Roman</vt:lpstr>
      <vt:lpstr>Thème Office</vt:lpstr>
      <vt:lpstr>DES ATELIERS EN FRANÇAIS AU C3</vt:lpstr>
      <vt:lpstr>Faire travailler les élèves dans deux dimensions</vt:lpstr>
      <vt:lpstr>Dans la suite logique du travail proposé en C2</vt:lpstr>
      <vt:lpstr>Enrichissement: comment faire? Pour dire quoi? Et en tirer quoi?</vt:lpstr>
      <vt:lpstr>Amener les élèves à catégoriser:</vt:lpstr>
      <vt:lpstr>Quelle question poseriez vous pour amener les élèves à remarquer que des mots de même nature peuvent avoir des fonctions différentes?</vt:lpstr>
      <vt:lpstr>QUELS TYPES DE COLLECTES? </vt:lpstr>
      <vt:lpstr>COLLECTE PAR NATURE</vt:lpstr>
      <vt:lpstr>Lors de prochaines collectes:</vt:lpstr>
      <vt:lpstr>COLLECTE PAR  PHRASES</vt:lpstr>
      <vt:lpstr>COLLECTE PAR PHRASES</vt:lpstr>
      <vt:lpstr>COLLECTE PAR FONCTION</vt:lpstr>
      <vt:lpstr>COLLECTE PAR FONCTION</vt:lpstr>
      <vt:lpstr>COLLECTE PAR TEXTE</vt:lpstr>
      <vt:lpstr>COLLECTE DE TEXTES</vt:lpstr>
      <vt:lpstr>COLLECTE DE PHRASES ET ETUDE DE LA LANGUE</vt:lpstr>
      <vt:lpstr>Questionnement des élèves</vt:lpstr>
      <vt:lpstr>ECRIRE ET LIRE POUR DISCERNER LES DIFFERENCES</vt:lpstr>
      <vt:lpstr>ECRIRE ET LIRE POUR DISCERNER LES DIFFERENCES</vt:lpstr>
      <vt:lpstr>ECRIRE ET LIRE POUR DISCERNER LES DIFFERENCES</vt:lpstr>
      <vt:lpstr>LIRE ET ECRIRE POUR COMPRENDRE, ETUDIER ET ANALYSER LA LANGUE</vt:lpstr>
      <vt:lpstr>Créer le besoin, écrire le texte policier </vt:lpstr>
      <vt:lpstr>UN EXEMPLE POSSIBLE</vt:lpstr>
      <vt:lpstr>Présentation PowerPoint</vt:lpstr>
      <vt:lpstr>Présentation PowerPoint</vt:lpstr>
      <vt:lpstr>Présentation PowerPoint</vt:lpstr>
      <vt:lpstr>Lire et étudier le genre aventures </vt:lpstr>
      <vt:lpstr>Présentation PowerPoint</vt:lpstr>
      <vt:lpstr>Ecrire des genres spécifiques à partir d’une incitation commune</vt:lpstr>
      <vt:lpstr>Des incitations neutres à l’écriture</vt:lpstr>
      <vt:lpstr>Des climats</vt:lpstr>
      <vt:lpstr>Préparation avec les élèves </vt:lpstr>
      <vt:lpstr>Mobiliser les connaissances pour écrire:  écrire le portrait de Charlie</vt:lpstr>
      <vt:lpstr>Proposer des activités ludiques pour rebrasser les notions d’accord</vt:lpstr>
      <vt:lpstr>Faire fabriquer des séries de phrases contenant des intrus et la correction</vt:lpstr>
      <vt:lpstr>Présentation PowerPoint</vt:lpstr>
      <vt:lpstr>Présentation PowerPoint</vt:lpstr>
      <vt:lpstr>Présentation PowerPoint</vt:lpstr>
      <vt:lpstr>Le carré lescurien</vt:lpstr>
      <vt:lpstr>Le carré lescurien ou le poème carré</vt:lpstr>
      <vt:lpstr>Les phrases mêlées</vt:lpstr>
      <vt:lpstr> Les verbes en boite Remplir une lettre par case uniquement avec des verbes avec ou sans contrainte (abécédaire, temps…)</vt:lpstr>
      <vt:lpstr>L’architecte orthographique</vt:lpstr>
      <vt:lpstr>Les transpositions</vt:lpstr>
      <vt:lpstr>Récit. Tiré d’Exercices de style de R. Queneau</vt:lpstr>
      <vt:lpstr>Homéotéleutes ( fins semblables) Tiré d’Exercices de style de R. Queneau</vt:lpstr>
      <vt:lpstr>Des temps  Tiré d’Exercices de style de R. Queneau</vt:lpstr>
      <vt:lpstr>Registre de langue Tiré d’Exercices de style de R. Queneau</vt:lpstr>
      <vt:lpstr>Interrogatoire Tiré d’Exercices de style de R. Queneau</vt:lpstr>
      <vt:lpstr>Ecrire un texte à partir d’un document composite</vt:lpstr>
      <vt:lpstr>Présentation PowerPoint</vt:lpstr>
      <vt:lpstr>Présentation PowerPoint</vt:lpstr>
      <vt:lpstr>Pour la prochaine fois</vt:lpstr>
      <vt:lpstr>Le voleur dans la nuit</vt:lpstr>
      <vt:lpstr>Un document composite en géographie</vt:lpstr>
      <vt:lpstr>Un document composite en histoire</vt:lpstr>
      <vt:lpstr>Un récit</vt:lpstr>
    </vt:vector>
  </TitlesOfParts>
  <Company>Rectorat 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ATELIERS EN FRANÇAIS AU C3</dc:title>
  <dc:creator>Académie de Grenoble</dc:creator>
  <cp:lastModifiedBy>Académie de Grenoble</cp:lastModifiedBy>
  <cp:revision>138</cp:revision>
  <cp:lastPrinted>2019-03-05T13:40:33Z</cp:lastPrinted>
  <dcterms:created xsi:type="dcterms:W3CDTF">2019-01-10T07:49:17Z</dcterms:created>
  <dcterms:modified xsi:type="dcterms:W3CDTF">2019-03-15T10:45:25Z</dcterms:modified>
</cp:coreProperties>
</file>