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238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21AF5-B9A1-4640-92DC-C6AA44BDB5C9}" type="datetimeFigureOut">
              <a:rPr lang="fr-FR" smtClean="0"/>
              <a:t>26/01/16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143425-D99C-A542-B039-35B9610C064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09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1" dirty="0" smtClean="0"/>
              <a:t>Apprendre à l’</a:t>
            </a:r>
            <a:r>
              <a:rPr lang="fr-FR" b="1" dirty="0" err="1" smtClean="0"/>
              <a:t>é́cole</a:t>
            </a:r>
            <a:r>
              <a:rPr lang="fr-FR" b="1" dirty="0" smtClean="0"/>
              <a:t>, c’est prendre conscience progressivement, par le langage, de ce qui se joue dans l’action et au-delà̀ d’elle. </a:t>
            </a:r>
          </a:p>
          <a:p>
            <a:endParaRPr lang="fr-FR" b="1" dirty="0" smtClean="0"/>
          </a:p>
          <a:p>
            <a:endParaRPr lang="fr-FR" b="1" dirty="0" smtClean="0"/>
          </a:p>
          <a:p>
            <a:r>
              <a:rPr lang="fr-FR" b="1" dirty="0" smtClean="0"/>
              <a:t>Apprendre à l’</a:t>
            </a:r>
            <a:r>
              <a:rPr lang="fr-FR" b="1" dirty="0" err="1" smtClean="0"/>
              <a:t>école</a:t>
            </a:r>
            <a:r>
              <a:rPr lang="fr-FR" b="1" dirty="0" smtClean="0"/>
              <a:t>, c’est suspendre l’action pour la penser.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43425-D99C-A542-B039-35B9610C0642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20267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C’est le sens premier du mot « intelligence »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(« in-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telligo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» : relier, nouer ensemble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 C’est ce qui permet de mettre peu à peu en relation les actions et les effets obtenus.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possibilite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́ d’anticiper est un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témoignage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important du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développement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leur appropriation de la situation et de leurs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possibilités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compréhension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«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S’approprier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quelque chose c’est d’une certaine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façon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 rendre «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propre à 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soi-même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«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le faire propre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«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projeter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», c’est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littéralement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 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jeter </a:t>
            </a:r>
            <a:r>
              <a:rPr lang="fr-FR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soi-même</a:t>
            </a:r>
            <a:r>
              <a:rPr lang="fr-FR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 avant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». Les deux dimensions font partie des enjeux de l’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école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maternelle. </a:t>
            </a:r>
            <a:endParaRPr lang="fr-FR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43425-D99C-A542-B039-35B9610C0642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8743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Apprendre, ce n’est pas seulement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écouter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et comprendre une consigne. Ce n’est pas seulement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obéir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à une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règle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C’est penser, c’est proposer, c’est questionner. C’est </a:t>
            </a:r>
            <a:r>
              <a:rPr lang="fr-FR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réfléchir</a:t>
            </a:r>
            <a:r>
              <a:rPr lang="fr-FR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ensemble pour mieux comprendre. 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143425-D99C-A542-B039-35B9610C064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18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26/01/16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L’ÉDUCATION PHYSIQUE ET SPORTIVE EN CYCLE 1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8465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Mettre des mots sur l’action</a:t>
            </a:r>
          </a:p>
          <a:p>
            <a:r>
              <a:rPr lang="fr-FR" dirty="0" smtClean="0"/>
              <a:t>Se remémorer, réinvestir</a:t>
            </a:r>
          </a:p>
          <a:p>
            <a:r>
              <a:rPr lang="fr-FR" dirty="0" smtClean="0"/>
              <a:t>Tirer parti des outils</a:t>
            </a:r>
          </a:p>
          <a:p>
            <a:r>
              <a:rPr lang="fr-FR" dirty="0" smtClean="0"/>
              <a:t>Donner son avis, justifier, anticiper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MOBILISER LE LANGAGE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190142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SAVOIR ÉVALUER C’EST SAVOIR METTRE EN VALEUR</a:t>
            </a:r>
          </a:p>
          <a:p>
            <a:pPr lvl="1"/>
            <a:r>
              <a:rPr lang="fr-FR" b="1" dirty="0"/>
              <a:t>Pour que les enfants puissent identifier leurs </a:t>
            </a:r>
            <a:r>
              <a:rPr lang="fr-FR" b="1" dirty="0" smtClean="0"/>
              <a:t>réussîtes, </a:t>
            </a:r>
            <a:r>
              <a:rPr lang="fr-FR" b="1" dirty="0"/>
              <a:t>l’enseignant organise les conditions qui permettent d’en garder des traces, de s’en souvenir en les </a:t>
            </a:r>
            <a:r>
              <a:rPr lang="fr-FR" b="1" dirty="0" smtClean="0"/>
              <a:t>évoquant, </a:t>
            </a:r>
            <a:r>
              <a:rPr lang="fr-FR" b="1" dirty="0"/>
              <a:t>de les revisiter afin de percevoir </a:t>
            </a:r>
            <a:r>
              <a:rPr lang="fr-FR" b="1"/>
              <a:t>les </a:t>
            </a:r>
            <a:r>
              <a:rPr lang="fr-FR" b="1" smtClean="0"/>
              <a:t>évolutions. </a:t>
            </a:r>
            <a:endParaRPr lang="fr-FR" dirty="0"/>
          </a:p>
          <a:p>
            <a:pPr marL="301943" lvl="1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ÉVALUER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34282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fr-FR" dirty="0" smtClean="0"/>
              <a:t>apprendre </a:t>
            </a:r>
            <a:r>
              <a:rPr lang="fr-FR" dirty="0"/>
              <a:t>ensemble et vivre ensemble</a:t>
            </a:r>
            <a:r>
              <a:rPr lang="fr-FR" dirty="0" smtClean="0"/>
              <a:t>,</a:t>
            </a:r>
          </a:p>
          <a:p>
            <a:pPr marL="457200" indent="-457200">
              <a:buAutoNum type="arabicPeriod"/>
            </a:pPr>
            <a:r>
              <a:rPr lang="fr-FR" dirty="0" smtClean="0"/>
              <a:t> construire </a:t>
            </a:r>
            <a:r>
              <a:rPr lang="fr-FR" dirty="0"/>
              <a:t>l’espace</a:t>
            </a:r>
            <a:r>
              <a:rPr lang="fr-FR" dirty="0" smtClean="0"/>
              <a:t>,</a:t>
            </a:r>
            <a:endParaRPr lang="fr-FR" dirty="0"/>
          </a:p>
          <a:p>
            <a:pPr marL="457200" indent="-457200">
              <a:buAutoNum type="arabicPeriod"/>
            </a:pPr>
            <a:r>
              <a:rPr lang="fr-FR" dirty="0"/>
              <a:t> </a:t>
            </a:r>
            <a:r>
              <a:rPr lang="fr-FR" dirty="0" smtClean="0"/>
              <a:t>construire </a:t>
            </a:r>
            <a:r>
              <a:rPr lang="fr-FR" dirty="0"/>
              <a:t>le temps</a:t>
            </a:r>
            <a:r>
              <a:rPr lang="fr-FR" dirty="0" smtClean="0"/>
              <a:t>,</a:t>
            </a:r>
            <a:endParaRPr lang="fr-FR" dirty="0"/>
          </a:p>
          <a:p>
            <a:pPr marL="457200" indent="-457200">
              <a:buAutoNum type="arabicPeriod"/>
            </a:pPr>
            <a:r>
              <a:rPr lang="fr-FR" dirty="0" smtClean="0"/>
              <a:t>aider </a:t>
            </a:r>
            <a:r>
              <a:rPr lang="fr-FR" dirty="0"/>
              <a:t>à la construction du nombre, </a:t>
            </a:r>
            <a:endParaRPr lang="fr-FR" dirty="0" smtClean="0"/>
          </a:p>
          <a:p>
            <a:pPr marL="457200" indent="-457200">
              <a:buAutoNum type="arabicPeriod"/>
            </a:pPr>
            <a:r>
              <a:rPr lang="fr-FR" dirty="0" smtClean="0"/>
              <a:t>créer </a:t>
            </a:r>
            <a:r>
              <a:rPr lang="fr-FR" dirty="0"/>
              <a:t>des liens entre les champs artistiques.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0385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METTRE EN ŒUVRE UNE TRANSVERSALITÉ DES APPRENTISSAGES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3114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Prendre en compte les </a:t>
            </a:r>
            <a:r>
              <a:rPr lang="fr-FR" b="1" dirty="0" smtClean="0"/>
              <a:t>inégalités </a:t>
            </a:r>
            <a:r>
              <a:rPr lang="fr-FR" b="1" dirty="0"/>
              <a:t>existantes </a:t>
            </a:r>
            <a:endParaRPr lang="fr-FR" dirty="0"/>
          </a:p>
          <a:p>
            <a:r>
              <a:rPr lang="fr-FR" b="1" dirty="0"/>
              <a:t>Questionner les </a:t>
            </a:r>
            <a:r>
              <a:rPr lang="fr-FR" b="1" dirty="0" smtClean="0"/>
              <a:t>représentations </a:t>
            </a:r>
          </a:p>
          <a:p>
            <a:r>
              <a:rPr lang="fr-FR" b="1" dirty="0"/>
              <a:t>Questionner les modes de regroupements </a:t>
            </a:r>
            <a:endParaRPr lang="fr-FR" b="1" dirty="0" smtClean="0"/>
          </a:p>
          <a:p>
            <a:endParaRPr lang="fr-FR" dirty="0"/>
          </a:p>
          <a:p>
            <a:pPr marL="301943" lvl="1" indent="0" algn="ctr">
              <a:buNone/>
            </a:pPr>
            <a:r>
              <a:rPr lang="fr-FR" b="1" dirty="0"/>
              <a:t>Il n’existe pas à proprement parler de bonnes pratiques mais des postures et des </a:t>
            </a:r>
            <a:r>
              <a:rPr lang="fr-FR" b="1" dirty="0" smtClean="0"/>
              <a:t>démarches </a:t>
            </a:r>
            <a:r>
              <a:rPr lang="fr-FR" b="1" dirty="0"/>
              <a:t>d’enseignement qu’il est </a:t>
            </a:r>
            <a:r>
              <a:rPr lang="fr-FR" b="1" dirty="0" smtClean="0"/>
              <a:t>nécessaire </a:t>
            </a:r>
            <a:r>
              <a:rPr lang="fr-FR" b="1" dirty="0"/>
              <a:t>d’interroger en fonction de leurs effets et des objectifs poursuivis. </a:t>
            </a:r>
            <a:endParaRPr lang="fr-FR" dirty="0"/>
          </a:p>
          <a:p>
            <a:pPr lvl="1"/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18279" y="338328"/>
            <a:ext cx="8229600" cy="1824484"/>
          </a:xfrm>
        </p:spPr>
        <p:txBody>
          <a:bodyPr>
            <a:normAutofit fontScale="90000"/>
          </a:bodyPr>
          <a:lstStyle/>
          <a:p>
            <a:r>
              <a:rPr lang="fr-FR" sz="4000" b="1" dirty="0" smtClean="0"/>
              <a:t>CONSTRUIRE LES CONDITIONS DE L’ÉGALITÉ ENTRE LES FILLES ET LES GARÇONS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04071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smtClean="0"/>
              <a:t>Gérer </a:t>
            </a:r>
            <a:r>
              <a:rPr lang="fr-FR" b="1" dirty="0"/>
              <a:t>collectivement les espaces et les </a:t>
            </a:r>
            <a:r>
              <a:rPr lang="fr-FR" b="1" dirty="0" smtClean="0"/>
              <a:t>matériels partagés </a:t>
            </a:r>
            <a:endParaRPr lang="fr-FR" dirty="0"/>
          </a:p>
          <a:p>
            <a:r>
              <a:rPr lang="fr-FR" b="1" dirty="0"/>
              <a:t>Programmer collectivement, sur l’ensemble du cycle, c’est donc conjuguer à la fois </a:t>
            </a:r>
            <a:r>
              <a:rPr lang="fr-FR" b="1" dirty="0" smtClean="0"/>
              <a:t>équilibre </a:t>
            </a:r>
            <a:r>
              <a:rPr lang="fr-FR" b="1" dirty="0"/>
              <a:t>des types d’objectifs poursuivis, </a:t>
            </a:r>
            <a:r>
              <a:rPr lang="fr-FR" b="1" dirty="0" smtClean="0"/>
              <a:t>diversité́ </a:t>
            </a:r>
            <a:r>
              <a:rPr lang="fr-FR" b="1" dirty="0"/>
              <a:t>des </a:t>
            </a:r>
            <a:r>
              <a:rPr lang="fr-FR" b="1" dirty="0" smtClean="0"/>
              <a:t>activités </a:t>
            </a:r>
            <a:r>
              <a:rPr lang="fr-FR" b="1" dirty="0"/>
              <a:t>permettant leur mobilisation et </a:t>
            </a:r>
            <a:r>
              <a:rPr lang="fr-FR" b="1" dirty="0" smtClean="0"/>
              <a:t>continuité́ </a:t>
            </a:r>
            <a:r>
              <a:rPr lang="fr-FR" b="1" dirty="0"/>
              <a:t>des apprentissages attendus.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PROGRAMMER LES ACTIVITÉS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559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 smtClean="0"/>
              <a:t>LES GESTES PROFESSIONNELS</a:t>
            </a:r>
          </a:p>
          <a:p>
            <a:r>
              <a:rPr lang="fr-FR" b="1" dirty="0"/>
              <a:t>Solliciter, encourager, </a:t>
            </a:r>
            <a:r>
              <a:rPr lang="fr-FR" b="1" dirty="0" smtClean="0"/>
              <a:t>féliciter, </a:t>
            </a:r>
            <a:r>
              <a:rPr lang="fr-FR" b="1" dirty="0"/>
              <a:t>s’engager </a:t>
            </a:r>
            <a:r>
              <a:rPr lang="fr-FR" b="1" dirty="0" smtClean="0"/>
              <a:t>soi-même </a:t>
            </a:r>
            <a:r>
              <a:rPr lang="fr-FR" b="1" dirty="0"/>
              <a:t>dans </a:t>
            </a:r>
            <a:r>
              <a:rPr lang="fr-FR" b="1" dirty="0" smtClean="0"/>
              <a:t>l’action</a:t>
            </a:r>
          </a:p>
          <a:p>
            <a:r>
              <a:rPr lang="fr-FR" b="1" dirty="0" smtClean="0"/>
              <a:t> </a:t>
            </a:r>
            <a:r>
              <a:rPr lang="fr-FR" b="1" dirty="0"/>
              <a:t>Investir tous les espaces possibles pour concevoir des </a:t>
            </a:r>
            <a:r>
              <a:rPr lang="fr-FR" b="1" dirty="0" smtClean="0"/>
              <a:t>aménagements </a:t>
            </a:r>
            <a:r>
              <a:rPr lang="fr-FR" b="1" dirty="0"/>
              <a:t>riches, dans des dispositifs stables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b="1" dirty="0"/>
              <a:t>Ritualiser les </a:t>
            </a:r>
            <a:r>
              <a:rPr lang="fr-FR" b="1" dirty="0" smtClean="0"/>
              <a:t>différents </a:t>
            </a:r>
            <a:r>
              <a:rPr lang="fr-FR" b="1" dirty="0"/>
              <a:t>temps de la </a:t>
            </a:r>
            <a:r>
              <a:rPr lang="fr-FR" b="1" dirty="0" smtClean="0"/>
              <a:t>séance </a:t>
            </a:r>
            <a:r>
              <a:rPr lang="fr-FR" b="1" dirty="0"/>
              <a:t>et les </a:t>
            </a:r>
            <a:r>
              <a:rPr lang="fr-FR" b="1" dirty="0" smtClean="0"/>
              <a:t>différents </a:t>
            </a:r>
            <a:r>
              <a:rPr lang="fr-FR" b="1" dirty="0"/>
              <a:t>espaces du lieu de pratique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 smtClean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AUTOUR DE 2 ½, 3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1761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LES GESTES PROFESSIONNELS</a:t>
            </a:r>
          </a:p>
          <a:p>
            <a:pPr algn="ctr"/>
            <a:endParaRPr lang="fr-FR" b="1" dirty="0" smtClean="0"/>
          </a:p>
          <a:p>
            <a:r>
              <a:rPr lang="fr-FR" b="1" dirty="0" smtClean="0"/>
              <a:t>Proposer </a:t>
            </a:r>
            <a:r>
              <a:rPr lang="fr-FR" b="1" dirty="0"/>
              <a:t>des situations comportant des buts d’action, clairs et </a:t>
            </a:r>
            <a:r>
              <a:rPr lang="fr-FR" b="1" dirty="0" smtClean="0"/>
              <a:t>matérialisés </a:t>
            </a:r>
          </a:p>
          <a:p>
            <a:r>
              <a:rPr lang="fr-FR" b="1" dirty="0"/>
              <a:t>Penser l’alternance classe / salle et structurer le lieu de pratique par des </a:t>
            </a:r>
            <a:r>
              <a:rPr lang="fr-FR" b="1" dirty="0" smtClean="0"/>
              <a:t>repères </a:t>
            </a:r>
            <a:r>
              <a:rPr lang="fr-FR" b="1" dirty="0"/>
              <a:t>explicites (photos, pictogrammes...</a:t>
            </a:r>
            <a:r>
              <a:rPr lang="fr-FR" b="1" dirty="0" smtClean="0"/>
              <a:t>)</a:t>
            </a:r>
          </a:p>
          <a:p>
            <a:r>
              <a:rPr lang="fr-FR" b="1" dirty="0"/>
              <a:t>Mobiliser le langage à partir, à propos, avant et </a:t>
            </a:r>
            <a:r>
              <a:rPr lang="fr-FR" b="1" dirty="0" smtClean="0"/>
              <a:t>après </a:t>
            </a:r>
            <a:r>
              <a:rPr lang="fr-FR" b="1" dirty="0"/>
              <a:t>les situations </a:t>
            </a:r>
            <a:r>
              <a:rPr lang="fr-FR" b="1" dirty="0" smtClean="0"/>
              <a:t>vécues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AUTOUR DE 3 OU 4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1646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/>
              <a:t>LES GESTES PROFESSIONNELS</a:t>
            </a:r>
          </a:p>
          <a:p>
            <a:pPr algn="ctr"/>
            <a:endParaRPr lang="fr-FR" b="1" dirty="0" smtClean="0"/>
          </a:p>
          <a:p>
            <a:r>
              <a:rPr lang="fr-FR" b="1" dirty="0"/>
              <a:t>Proposer des projets d’actions explicites et </a:t>
            </a:r>
            <a:r>
              <a:rPr lang="fr-FR" b="1" dirty="0" smtClean="0"/>
              <a:t>finalisés, </a:t>
            </a:r>
            <a:r>
              <a:rPr lang="fr-FR" b="1" dirty="0"/>
              <a:t>s’inscrivant dans la </a:t>
            </a:r>
            <a:r>
              <a:rPr lang="fr-FR" b="1" dirty="0" smtClean="0"/>
              <a:t>durée </a:t>
            </a:r>
            <a:endParaRPr lang="fr-FR" dirty="0"/>
          </a:p>
          <a:p>
            <a:r>
              <a:rPr lang="fr-FR" b="1" dirty="0"/>
              <a:t>Responsabiliser les enfants et leur faciliter l’appropriation de </a:t>
            </a:r>
            <a:r>
              <a:rPr lang="fr-FR" b="1" dirty="0" smtClean="0"/>
              <a:t>rôles </a:t>
            </a:r>
            <a:r>
              <a:rPr lang="fr-FR" b="1" dirty="0"/>
              <a:t>aidant à la gestion de la situation </a:t>
            </a:r>
            <a:endParaRPr lang="fr-FR" dirty="0"/>
          </a:p>
          <a:p>
            <a:r>
              <a:rPr lang="fr-FR" b="1" dirty="0"/>
              <a:t>Faire participer le groupe à </a:t>
            </a:r>
            <a:r>
              <a:rPr lang="fr-FR" b="1" dirty="0" smtClean="0"/>
              <a:t>l’élaboration </a:t>
            </a:r>
            <a:r>
              <a:rPr lang="fr-FR" b="1" dirty="0"/>
              <a:t>de la </a:t>
            </a:r>
            <a:r>
              <a:rPr lang="fr-FR" b="1" dirty="0" smtClean="0"/>
              <a:t>règle </a:t>
            </a:r>
            <a:r>
              <a:rPr lang="fr-FR" b="1" dirty="0"/>
              <a:t>et à son </a:t>
            </a:r>
            <a:r>
              <a:rPr lang="fr-FR" b="1" dirty="0" smtClean="0"/>
              <a:t>évolution </a:t>
            </a:r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AUTOUR DE 5 ANS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789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401924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dirty="0"/>
              <a:t>« </a:t>
            </a:r>
            <a:r>
              <a:rPr lang="fr-FR" i="1" dirty="0"/>
              <a:t>Agir et s’exprimer avec son corps </a:t>
            </a:r>
            <a:r>
              <a:rPr lang="fr-FR" dirty="0"/>
              <a:t>» </a:t>
            </a:r>
            <a:endParaRPr lang="fr-FR" dirty="0" smtClean="0"/>
          </a:p>
          <a:p>
            <a:pPr marL="0" indent="0" algn="ctr">
              <a:buNone/>
            </a:pPr>
            <a:r>
              <a:rPr lang="fr-FR" dirty="0"/>
              <a:t>d</a:t>
            </a:r>
            <a:r>
              <a:rPr lang="fr-FR" dirty="0" smtClean="0"/>
              <a:t>evient </a:t>
            </a:r>
          </a:p>
          <a:p>
            <a:pPr marL="0" indent="0" algn="ctr">
              <a:buNone/>
            </a:pPr>
            <a:r>
              <a:rPr lang="fr-FR" dirty="0"/>
              <a:t>« </a:t>
            </a:r>
            <a:r>
              <a:rPr lang="fr-FR" i="1" dirty="0"/>
              <a:t>Agir, s’exprimer, </a:t>
            </a:r>
            <a:r>
              <a:rPr lang="fr-FR" b="1" i="1" dirty="0"/>
              <a:t>comprendre</a:t>
            </a:r>
            <a:r>
              <a:rPr lang="fr-FR" i="1" dirty="0"/>
              <a:t> au travers de </a:t>
            </a:r>
            <a:r>
              <a:rPr lang="fr-FR" i="1" dirty="0" smtClean="0"/>
              <a:t>l’activité́ </a:t>
            </a:r>
            <a:r>
              <a:rPr lang="fr-FR" i="1" dirty="0"/>
              <a:t>physique </a:t>
            </a:r>
            <a:r>
              <a:rPr lang="fr-FR" dirty="0"/>
              <a:t>» 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b="1" dirty="0"/>
              <a:t>Comprendre, c’est </a:t>
            </a:r>
            <a:r>
              <a:rPr lang="fr-FR" b="1" dirty="0" smtClean="0"/>
              <a:t>créer </a:t>
            </a:r>
            <a:r>
              <a:rPr lang="fr-FR" b="1" dirty="0"/>
              <a:t>des liens </a:t>
            </a:r>
            <a:endParaRPr lang="fr-FR" b="1" dirty="0" smtClean="0"/>
          </a:p>
          <a:p>
            <a:pPr marL="0" indent="0" algn="ctr">
              <a:buNone/>
            </a:pPr>
            <a:r>
              <a:rPr lang="fr-FR" b="1" dirty="0" smtClean="0"/>
              <a:t>Il </a:t>
            </a:r>
            <a:r>
              <a:rPr lang="fr-FR" b="1" dirty="0"/>
              <a:t>s’agit d’amener l’enfant, progressivement et de </a:t>
            </a:r>
            <a:r>
              <a:rPr lang="fr-FR" b="1" dirty="0" smtClean="0"/>
              <a:t>manière adaptée </a:t>
            </a:r>
            <a:r>
              <a:rPr lang="fr-FR" b="1" dirty="0"/>
              <a:t>à son </a:t>
            </a:r>
            <a:r>
              <a:rPr lang="fr-FR" b="1" dirty="0" smtClean="0"/>
              <a:t>âge, </a:t>
            </a:r>
            <a:r>
              <a:rPr lang="fr-FR" b="1" dirty="0"/>
              <a:t>à </a:t>
            </a:r>
            <a:r>
              <a:rPr lang="fr-FR" b="1" dirty="0" smtClean="0"/>
              <a:t>acquérir </a:t>
            </a:r>
            <a:r>
              <a:rPr lang="fr-FR" b="1" dirty="0"/>
              <a:t>un regard </a:t>
            </a:r>
            <a:r>
              <a:rPr lang="fr-FR" b="1" dirty="0" smtClean="0"/>
              <a:t>réflexif </a:t>
            </a:r>
            <a:r>
              <a:rPr lang="fr-FR" b="1" dirty="0"/>
              <a:t>sur ce qu’il est en train de faire, afin de l’aider à percevoir ce qui est en jeu dans une situation d’apprentissage. </a:t>
            </a: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FAIRE RÉUSSIR ET </a:t>
            </a:r>
            <a:br>
              <a:rPr lang="fr-FR" b="1" dirty="0" smtClean="0"/>
            </a:br>
            <a:r>
              <a:rPr lang="fr-FR" b="1" dirty="0" smtClean="0"/>
              <a:t>FAIRE COMPRENDRE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17764421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L’explicitation des </a:t>
            </a:r>
            <a:r>
              <a:rPr lang="fr-FR" b="1" dirty="0" smtClean="0"/>
              <a:t>critères </a:t>
            </a:r>
            <a:r>
              <a:rPr lang="fr-FR" b="1" dirty="0"/>
              <a:t>de </a:t>
            </a:r>
            <a:r>
              <a:rPr lang="fr-FR" b="1" dirty="0" smtClean="0"/>
              <a:t>réussite </a:t>
            </a:r>
            <a:r>
              <a:rPr lang="fr-FR" b="1" dirty="0"/>
              <a:t>par l’enseignant, la validation de cette </a:t>
            </a:r>
            <a:r>
              <a:rPr lang="fr-FR" b="1" dirty="0" smtClean="0"/>
              <a:t>réussite </a:t>
            </a:r>
            <a:r>
              <a:rPr lang="fr-FR" b="1" dirty="0"/>
              <a:t>par les pairs ou par l’adulte, attestent pour l’enfant de </a:t>
            </a:r>
            <a:r>
              <a:rPr lang="fr-FR" b="1"/>
              <a:t>la </a:t>
            </a:r>
            <a:r>
              <a:rPr lang="fr-FR" b="1" smtClean="0"/>
              <a:t>portée </a:t>
            </a:r>
            <a:r>
              <a:rPr lang="fr-FR" b="1" dirty="0"/>
              <a:t>de son action. 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FAIRE FAIRE -  FAIRE RÉUSSIR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6147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Apprendre à </a:t>
            </a:r>
            <a:r>
              <a:rPr lang="fr-FR" b="1" dirty="0" smtClean="0"/>
              <a:t>l’école</a:t>
            </a:r>
            <a:r>
              <a:rPr lang="fr-FR" b="1" dirty="0"/>
              <a:t>, c’est prendre conscience progressivement, par le langage, de ce qui se joue dans l’action et </a:t>
            </a:r>
            <a:r>
              <a:rPr lang="fr-FR" b="1" dirty="0" smtClean="0"/>
              <a:t>au-delà̀ </a:t>
            </a:r>
            <a:r>
              <a:rPr lang="fr-FR" b="1" dirty="0"/>
              <a:t>d’elle. </a:t>
            </a:r>
            <a:endParaRPr lang="fr-FR" b="1" dirty="0" smtClean="0"/>
          </a:p>
          <a:p>
            <a:endParaRPr lang="fr-FR" b="1" dirty="0"/>
          </a:p>
          <a:p>
            <a:endParaRPr lang="fr-FR" b="1" dirty="0" smtClean="0"/>
          </a:p>
          <a:p>
            <a:r>
              <a:rPr lang="fr-FR" b="1" dirty="0"/>
              <a:t>Apprendre à </a:t>
            </a:r>
            <a:r>
              <a:rPr lang="fr-FR" b="1" dirty="0" smtClean="0"/>
              <a:t>l’école</a:t>
            </a:r>
            <a:r>
              <a:rPr lang="fr-FR" b="1" dirty="0"/>
              <a:t>, c’est suspendre l’action pour la penser. 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FAIRE FAIRE -  FAIRE COMPRENDRE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8159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946676"/>
          </a:xfrm>
        </p:spPr>
        <p:txBody>
          <a:bodyPr>
            <a:normAutofit/>
          </a:bodyPr>
          <a:lstStyle/>
          <a:p>
            <a:r>
              <a:rPr lang="fr-FR" b="1" dirty="0"/>
              <a:t>« Penser le faire », c’est prendre de la distance par le langage et ce sont ces processus de </a:t>
            </a:r>
            <a:r>
              <a:rPr lang="fr-FR" b="1" dirty="0" smtClean="0"/>
              <a:t>pensée </a:t>
            </a:r>
            <a:r>
              <a:rPr lang="fr-FR" b="1" dirty="0"/>
              <a:t>que l’enseignant cherche en quelque sorte à « activer »</a:t>
            </a:r>
            <a:r>
              <a:rPr lang="fr-FR" b="1" dirty="0" smtClean="0"/>
              <a:t>.</a:t>
            </a:r>
          </a:p>
          <a:p>
            <a:r>
              <a:rPr lang="fr-FR" b="1" dirty="0" smtClean="0"/>
              <a:t>Favoriser l’émergence d’un « je » au sein d’un collectif,</a:t>
            </a:r>
          </a:p>
          <a:p>
            <a:r>
              <a:rPr lang="fr-FR" b="1" dirty="0" smtClean="0"/>
              <a:t>Ouvrir des alternatives de choix</a:t>
            </a:r>
          </a:p>
          <a:p>
            <a:pPr lvl="1"/>
            <a:r>
              <a:rPr lang="fr-FR" b="1" dirty="0"/>
              <a:t>Devenir autonome, c’est </a:t>
            </a:r>
            <a:r>
              <a:rPr lang="fr-FR" b="1" dirty="0" err="1"/>
              <a:t>être</a:t>
            </a:r>
            <a:r>
              <a:rPr lang="fr-FR" b="1" dirty="0"/>
              <a:t> </a:t>
            </a:r>
            <a:r>
              <a:rPr lang="fr-FR" b="1" dirty="0" err="1"/>
              <a:t>amene</a:t>
            </a:r>
            <a:r>
              <a:rPr lang="fr-FR" b="1" dirty="0"/>
              <a:t>́ à choisir </a:t>
            </a:r>
            <a:endParaRPr lang="fr-FR" b="1" dirty="0" smtClean="0"/>
          </a:p>
          <a:p>
            <a:r>
              <a:rPr lang="fr-FR" b="1" dirty="0" smtClean="0"/>
              <a:t>Créer des liens </a:t>
            </a: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PROVOQUER LA MISE EN ACTION DE LA PENSÉE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26410881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Aménager les espaces.</a:t>
            </a:r>
          </a:p>
          <a:p>
            <a:r>
              <a:rPr lang="fr-FR" dirty="0" smtClean="0"/>
              <a:t>Créer des repères.</a:t>
            </a:r>
          </a:p>
          <a:p>
            <a:r>
              <a:rPr lang="fr-FR" dirty="0" smtClean="0"/>
              <a:t>Créer des supports de mise à distance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8327"/>
            <a:ext cx="8229600" cy="1530387"/>
          </a:xfrm>
        </p:spPr>
        <p:txBody>
          <a:bodyPr>
            <a:normAutofit/>
          </a:bodyPr>
          <a:lstStyle/>
          <a:p>
            <a:r>
              <a:rPr lang="fr-FR" b="1" dirty="0" smtClean="0"/>
              <a:t>OFFRIR DES ESPACES DE TRAVAIL STRUCTURANTS ET STRUCTURÉS</a:t>
            </a:r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6531253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scilloscop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Oscilloscope.thmx</Template>
  <TotalTime>4465</TotalTime>
  <Words>779</Words>
  <Application>Microsoft Macintosh PowerPoint</Application>
  <PresentationFormat>Présentation à l'écran (4:3)</PresentationFormat>
  <Paragraphs>81</Paragraphs>
  <Slides>14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5" baseType="lpstr">
      <vt:lpstr>Oscilloscope</vt:lpstr>
      <vt:lpstr>L’ÉDUCATION PHYSIQUE ET SPORTIVE EN CYCLE 1 </vt:lpstr>
      <vt:lpstr>AUTOUR DE 2 ½, 3 ANS</vt:lpstr>
      <vt:lpstr>AUTOUR DE 3 OU 4 ANS</vt:lpstr>
      <vt:lpstr>AUTOUR DE 5 ANS</vt:lpstr>
      <vt:lpstr>FAIRE RÉUSSIR ET  FAIRE COMPRENDRE</vt:lpstr>
      <vt:lpstr>FAIRE FAIRE -  FAIRE RÉUSSIR  </vt:lpstr>
      <vt:lpstr>FAIRE FAIRE -  FAIRE COMPRENDRE </vt:lpstr>
      <vt:lpstr>PROVOQUER LA MISE EN ACTION DE LA PENSÉE</vt:lpstr>
      <vt:lpstr>OFFRIR DES ESPACES DE TRAVAIL STRUCTURANTS ET STRUCTURÉS</vt:lpstr>
      <vt:lpstr>MOBILISER LE LANGAGE</vt:lpstr>
      <vt:lpstr>ÉVALUER</vt:lpstr>
      <vt:lpstr>METTRE EN ŒUVRE UNE TRANSVERSALITÉ DES APPRENTISSAGES  </vt:lpstr>
      <vt:lpstr>CONSTRUIRE LES CONDITIONS DE L’ÉGALITÉ ENTRE LES FILLES ET LES GARÇONS  </vt:lpstr>
      <vt:lpstr>PROGRAMMER LES ACTIVITÉS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L’ÉDUCATION PHYSIQUE ET SPORTIVE EN CYCLE 1 </dc:title>
  <dc:creator>Sandrine</dc:creator>
  <cp:lastModifiedBy>Sandrine</cp:lastModifiedBy>
  <cp:revision>12</cp:revision>
  <dcterms:created xsi:type="dcterms:W3CDTF">2016-01-15T12:21:22Z</dcterms:created>
  <dcterms:modified xsi:type="dcterms:W3CDTF">2016-01-26T09:46:55Z</dcterms:modified>
</cp:coreProperties>
</file>