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8" r:id="rId3"/>
    <p:sldId id="259" r:id="rId4"/>
    <p:sldId id="257" r:id="rId5"/>
    <p:sldId id="260" r:id="rId6"/>
    <p:sldId id="278" r:id="rId7"/>
    <p:sldId id="281" r:id="rId8"/>
    <p:sldId id="283" r:id="rId9"/>
    <p:sldId id="310" r:id="rId10"/>
    <p:sldId id="284" r:id="rId11"/>
    <p:sldId id="290" r:id="rId12"/>
    <p:sldId id="285" r:id="rId13"/>
    <p:sldId id="289" r:id="rId14"/>
    <p:sldId id="286" r:id="rId15"/>
    <p:sldId id="263" r:id="rId16"/>
    <p:sldId id="287" r:id="rId17"/>
    <p:sldId id="295" r:id="rId18"/>
    <p:sldId id="291" r:id="rId19"/>
    <p:sldId id="279" r:id="rId20"/>
    <p:sldId id="261" r:id="rId21"/>
    <p:sldId id="294" r:id="rId22"/>
    <p:sldId id="262" r:id="rId23"/>
    <p:sldId id="292" r:id="rId24"/>
    <p:sldId id="293" r:id="rId25"/>
    <p:sldId id="307" r:id="rId26"/>
    <p:sldId id="272" r:id="rId27"/>
    <p:sldId id="306" r:id="rId28"/>
    <p:sldId id="269" r:id="rId29"/>
    <p:sldId id="273" r:id="rId30"/>
    <p:sldId id="274" r:id="rId31"/>
    <p:sldId id="302" r:id="rId32"/>
    <p:sldId id="275" r:id="rId33"/>
    <p:sldId id="276" r:id="rId34"/>
    <p:sldId id="304" r:id="rId35"/>
    <p:sldId id="303" r:id="rId36"/>
    <p:sldId id="277" r:id="rId37"/>
    <p:sldId id="265" r:id="rId38"/>
    <p:sldId id="266" r:id="rId39"/>
    <p:sldId id="270" r:id="rId40"/>
    <p:sldId id="296" r:id="rId41"/>
    <p:sldId id="297" r:id="rId42"/>
    <p:sldId id="308" r:id="rId43"/>
    <p:sldId id="288" r:id="rId44"/>
    <p:sldId id="298" r:id="rId45"/>
    <p:sldId id="309" r:id="rId46"/>
    <p:sldId id="312" r:id="rId47"/>
    <p:sldId id="305" r:id="rId48"/>
    <p:sldId id="299" r:id="rId49"/>
    <p:sldId id="300" r:id="rId50"/>
    <p:sldId id="271" r:id="rId51"/>
  </p:sldIdLst>
  <p:sldSz cx="12192000" cy="6858000"/>
  <p:notesSz cx="9926638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adémie de Grenoble" initials="AdG" lastIdx="1" clrIdx="0">
    <p:extLst>
      <p:ext uri="{19B8F6BF-5375-455C-9EA6-DF929625EA0E}">
        <p15:presenceInfo xmlns:p15="http://schemas.microsoft.com/office/powerpoint/2012/main" userId="Académie de Grenob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6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3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30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23665B-4328-4675-9C3F-07C442C585B4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78C1BFE-795F-4139-BB59-40D8ACAAD9F2}">
      <dgm:prSet phldrT="[Texte]"/>
      <dgm:spPr/>
      <dgm:t>
        <a:bodyPr/>
        <a:lstStyle/>
        <a:p>
          <a:r>
            <a:rPr lang="fr-FR" dirty="0" smtClean="0"/>
            <a:t>Compréhension</a:t>
          </a:r>
          <a:endParaRPr lang="fr-FR" dirty="0"/>
        </a:p>
      </dgm:t>
    </dgm:pt>
    <dgm:pt modelId="{35B2FC1B-46BD-435F-A22C-45C8F347AB1C}" type="parTrans" cxnId="{3390C584-1D3D-4040-A157-47EE32173214}">
      <dgm:prSet/>
      <dgm:spPr/>
      <dgm:t>
        <a:bodyPr/>
        <a:lstStyle/>
        <a:p>
          <a:endParaRPr lang="fr-FR"/>
        </a:p>
      </dgm:t>
    </dgm:pt>
    <dgm:pt modelId="{7F49D5AA-B867-4114-90A8-0542BD7C7893}" type="sibTrans" cxnId="{3390C584-1D3D-4040-A157-47EE32173214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5C122839-2BDF-4663-810F-A97274376B32}">
      <dgm:prSet phldrT="[Texte]"/>
      <dgm:spPr/>
      <dgm:t>
        <a:bodyPr/>
        <a:lstStyle/>
        <a:p>
          <a:r>
            <a:rPr lang="fr-FR" dirty="0" smtClean="0"/>
            <a:t>Identification</a:t>
          </a:r>
          <a:endParaRPr lang="fr-FR" dirty="0"/>
        </a:p>
      </dgm:t>
    </dgm:pt>
    <dgm:pt modelId="{0CC7EC74-0C26-47EB-94D4-5A57FD67EDB5}" type="parTrans" cxnId="{5B4135CE-FF64-4B73-8DBB-6760E326420E}">
      <dgm:prSet/>
      <dgm:spPr/>
      <dgm:t>
        <a:bodyPr/>
        <a:lstStyle/>
        <a:p>
          <a:endParaRPr lang="fr-FR"/>
        </a:p>
      </dgm:t>
    </dgm:pt>
    <dgm:pt modelId="{DBDE2B2D-1742-4ECA-975D-DA7434783C9B}" type="sibTrans" cxnId="{5B4135CE-FF64-4B73-8DBB-6760E326420E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96B3EE38-0CA3-4F0B-8AD0-F140B2167EA6}">
      <dgm:prSet phldrT="[Texte]"/>
      <dgm:spPr/>
      <dgm:t>
        <a:bodyPr/>
        <a:lstStyle/>
        <a:p>
          <a:r>
            <a:rPr lang="fr-FR" dirty="0" err="1" smtClean="0"/>
            <a:t>Etude</a:t>
          </a:r>
          <a:r>
            <a:rPr lang="fr-FR" dirty="0" smtClean="0"/>
            <a:t> de la langue</a:t>
          </a:r>
          <a:endParaRPr lang="fr-FR" dirty="0"/>
        </a:p>
      </dgm:t>
    </dgm:pt>
    <dgm:pt modelId="{F1DFB2B6-95D8-4C1C-8D2A-0CE975159EA9}" type="parTrans" cxnId="{DB025A55-F26F-492F-BD75-EE1250496017}">
      <dgm:prSet/>
      <dgm:spPr/>
      <dgm:t>
        <a:bodyPr/>
        <a:lstStyle/>
        <a:p>
          <a:endParaRPr lang="fr-FR"/>
        </a:p>
      </dgm:t>
    </dgm:pt>
    <dgm:pt modelId="{03E15DFA-CEB3-4467-A424-42A4211F600B}" type="sibTrans" cxnId="{DB025A55-F26F-492F-BD75-EE1250496017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0421AADC-7C8B-4E12-84F5-C85DE045C830}">
      <dgm:prSet phldrT="[Texte]"/>
      <dgm:spPr/>
      <dgm:t>
        <a:bodyPr/>
        <a:lstStyle/>
        <a:p>
          <a:r>
            <a:rPr lang="fr-FR" dirty="0" err="1" smtClean="0"/>
            <a:t>Ecriture</a:t>
          </a:r>
          <a:endParaRPr lang="fr-FR" dirty="0"/>
        </a:p>
      </dgm:t>
    </dgm:pt>
    <dgm:pt modelId="{D2AE46EC-DEDB-4B24-AD8B-77A7987DDE9E}" type="parTrans" cxnId="{A4F93F12-DB14-4496-AF3D-4C4AA30205E4}">
      <dgm:prSet/>
      <dgm:spPr/>
      <dgm:t>
        <a:bodyPr/>
        <a:lstStyle/>
        <a:p>
          <a:endParaRPr lang="fr-FR"/>
        </a:p>
      </dgm:t>
    </dgm:pt>
    <dgm:pt modelId="{3E198FE5-1992-475C-93EE-0A98E25B831D}" type="sibTrans" cxnId="{A4F93F12-DB14-4496-AF3D-4C4AA30205E4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5089E7FB-B2F8-4FB1-9059-59D0CCFA8FDD}">
      <dgm:prSet phldrT="[Texte]"/>
      <dgm:spPr/>
      <dgm:t>
        <a:bodyPr/>
        <a:lstStyle/>
        <a:p>
          <a:r>
            <a:rPr lang="fr-FR" dirty="0" smtClean="0"/>
            <a:t>Acculturation</a:t>
          </a:r>
          <a:endParaRPr lang="fr-FR" dirty="0"/>
        </a:p>
      </dgm:t>
    </dgm:pt>
    <dgm:pt modelId="{4F401706-4F1D-4CE9-B53A-9CFDB66FDB51}" type="parTrans" cxnId="{935558B5-B6A2-454E-95A2-99FA6A320D44}">
      <dgm:prSet/>
      <dgm:spPr/>
      <dgm:t>
        <a:bodyPr/>
        <a:lstStyle/>
        <a:p>
          <a:endParaRPr lang="fr-FR"/>
        </a:p>
      </dgm:t>
    </dgm:pt>
    <dgm:pt modelId="{691DC335-D486-4CE4-AD13-D6383DCDAA32}" type="sibTrans" cxnId="{935558B5-B6A2-454E-95A2-99FA6A320D44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132169FC-ABE5-4124-954C-E115F5681090}" type="pres">
      <dgm:prSet presAssocID="{B923665B-4328-4675-9C3F-07C442C585B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24F1C2E-FEED-4126-9E1B-F814E941AAFD}" type="pres">
      <dgm:prSet presAssocID="{778C1BFE-795F-4139-BB59-40D8ACAAD9F2}" presName="node" presStyleLbl="node1" presStyleIdx="0" presStyleCnt="5" custScaleX="153633" custRadScaleRad="63644" custRadScaleInc="245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417DDA-128B-40B3-8F60-E3F2765B4B69}" type="pres">
      <dgm:prSet presAssocID="{778C1BFE-795F-4139-BB59-40D8ACAAD9F2}" presName="spNode" presStyleCnt="0"/>
      <dgm:spPr/>
    </dgm:pt>
    <dgm:pt modelId="{18EB2A0E-946A-4123-BD2F-D005218FD419}" type="pres">
      <dgm:prSet presAssocID="{7F49D5AA-B867-4114-90A8-0542BD7C7893}" presName="sibTrans" presStyleLbl="sibTrans1D1" presStyleIdx="0" presStyleCnt="5"/>
      <dgm:spPr/>
      <dgm:t>
        <a:bodyPr/>
        <a:lstStyle/>
        <a:p>
          <a:endParaRPr lang="fr-FR"/>
        </a:p>
      </dgm:t>
    </dgm:pt>
    <dgm:pt modelId="{BC17C0D1-DE92-4065-BC00-6CCB47F1C932}" type="pres">
      <dgm:prSet presAssocID="{5C122839-2BDF-4663-810F-A97274376B32}" presName="node" presStyleLbl="node1" presStyleIdx="1" presStyleCnt="5" custScaleX="143031" custRadScaleRad="156330" custRadScaleInc="7284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F652B9-4F3A-44BF-8C74-BD34CAA45758}" type="pres">
      <dgm:prSet presAssocID="{5C122839-2BDF-4663-810F-A97274376B32}" presName="spNode" presStyleCnt="0"/>
      <dgm:spPr/>
    </dgm:pt>
    <dgm:pt modelId="{2324B38C-A9E3-40DD-9BBA-44376241FFB1}" type="pres">
      <dgm:prSet presAssocID="{DBDE2B2D-1742-4ECA-975D-DA7434783C9B}" presName="sibTrans" presStyleLbl="sibTrans1D1" presStyleIdx="1" presStyleCnt="5"/>
      <dgm:spPr/>
      <dgm:t>
        <a:bodyPr/>
        <a:lstStyle/>
        <a:p>
          <a:endParaRPr lang="fr-FR"/>
        </a:p>
      </dgm:t>
    </dgm:pt>
    <dgm:pt modelId="{A5048057-E038-46E9-AD37-F5E78AEC7401}" type="pres">
      <dgm:prSet presAssocID="{96B3EE38-0CA3-4F0B-8AD0-F140B2167EA6}" presName="node" presStyleLbl="node1" presStyleIdx="2" presStyleCnt="5" custScaleX="178353" custRadScaleRad="182914" custRadScaleInc="-1314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C1BB56-3B59-49F9-BC5A-991137636DB1}" type="pres">
      <dgm:prSet presAssocID="{96B3EE38-0CA3-4F0B-8AD0-F140B2167EA6}" presName="spNode" presStyleCnt="0"/>
      <dgm:spPr/>
    </dgm:pt>
    <dgm:pt modelId="{93C2ADAE-9B59-4E9C-B457-508420C05A7B}" type="pres">
      <dgm:prSet presAssocID="{03E15DFA-CEB3-4467-A424-42A4211F600B}" presName="sibTrans" presStyleLbl="sibTrans1D1" presStyleIdx="2" presStyleCnt="5"/>
      <dgm:spPr/>
      <dgm:t>
        <a:bodyPr/>
        <a:lstStyle/>
        <a:p>
          <a:endParaRPr lang="fr-FR"/>
        </a:p>
      </dgm:t>
    </dgm:pt>
    <dgm:pt modelId="{3D7BEAD4-626C-4D36-A1D3-3DC89DF8440D}" type="pres">
      <dgm:prSet presAssocID="{0421AADC-7C8B-4E12-84F5-C85DE045C830}" presName="node" presStyleLbl="node1" presStyleIdx="3" presStyleCnt="5" custScaleX="169378" custRadScaleRad="181474" custRadScaleInc="1307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513642-E6C5-4711-9E6E-DA33F28A52FE}" type="pres">
      <dgm:prSet presAssocID="{0421AADC-7C8B-4E12-84F5-C85DE045C830}" presName="spNode" presStyleCnt="0"/>
      <dgm:spPr/>
    </dgm:pt>
    <dgm:pt modelId="{E62F9436-BFCE-48A0-B042-299525B4CF34}" type="pres">
      <dgm:prSet presAssocID="{3E198FE5-1992-475C-93EE-0A98E25B831D}" presName="sibTrans" presStyleLbl="sibTrans1D1" presStyleIdx="3" presStyleCnt="5"/>
      <dgm:spPr/>
      <dgm:t>
        <a:bodyPr/>
        <a:lstStyle/>
        <a:p>
          <a:endParaRPr lang="fr-FR"/>
        </a:p>
      </dgm:t>
    </dgm:pt>
    <dgm:pt modelId="{89574BA5-070B-40F5-AFA2-D6C621A73365}" type="pres">
      <dgm:prSet presAssocID="{5089E7FB-B2F8-4FB1-9059-59D0CCFA8FDD}" presName="node" presStyleLbl="node1" presStyleIdx="4" presStyleCnt="5" custScaleX="170877" custRadScaleRad="168647" custRadScaleInc="-7243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314467-E76E-4007-9EC1-AD775DEB6578}" type="pres">
      <dgm:prSet presAssocID="{5089E7FB-B2F8-4FB1-9059-59D0CCFA8FDD}" presName="spNode" presStyleCnt="0"/>
      <dgm:spPr/>
    </dgm:pt>
    <dgm:pt modelId="{41A66730-5DB8-45D5-9D6B-698AFA8432C7}" type="pres">
      <dgm:prSet presAssocID="{691DC335-D486-4CE4-AD13-D6383DCDAA32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DB025A55-F26F-492F-BD75-EE1250496017}" srcId="{B923665B-4328-4675-9C3F-07C442C585B4}" destId="{96B3EE38-0CA3-4F0B-8AD0-F140B2167EA6}" srcOrd="2" destOrd="0" parTransId="{F1DFB2B6-95D8-4C1C-8D2A-0CE975159EA9}" sibTransId="{03E15DFA-CEB3-4467-A424-42A4211F600B}"/>
    <dgm:cxn modelId="{5031FBE1-ABB1-4A98-BC73-F378B27AEF20}" type="presOf" srcId="{5C122839-2BDF-4663-810F-A97274376B32}" destId="{BC17C0D1-DE92-4065-BC00-6CCB47F1C932}" srcOrd="0" destOrd="0" presId="urn:microsoft.com/office/officeart/2005/8/layout/cycle6"/>
    <dgm:cxn modelId="{91FE5639-7C6B-489B-A6F4-F8D31E818AC0}" type="presOf" srcId="{0421AADC-7C8B-4E12-84F5-C85DE045C830}" destId="{3D7BEAD4-626C-4D36-A1D3-3DC89DF8440D}" srcOrd="0" destOrd="0" presId="urn:microsoft.com/office/officeart/2005/8/layout/cycle6"/>
    <dgm:cxn modelId="{A4F93F12-DB14-4496-AF3D-4C4AA30205E4}" srcId="{B923665B-4328-4675-9C3F-07C442C585B4}" destId="{0421AADC-7C8B-4E12-84F5-C85DE045C830}" srcOrd="3" destOrd="0" parTransId="{D2AE46EC-DEDB-4B24-AD8B-77A7987DDE9E}" sibTransId="{3E198FE5-1992-475C-93EE-0A98E25B831D}"/>
    <dgm:cxn modelId="{935558B5-B6A2-454E-95A2-99FA6A320D44}" srcId="{B923665B-4328-4675-9C3F-07C442C585B4}" destId="{5089E7FB-B2F8-4FB1-9059-59D0CCFA8FDD}" srcOrd="4" destOrd="0" parTransId="{4F401706-4F1D-4CE9-B53A-9CFDB66FDB51}" sibTransId="{691DC335-D486-4CE4-AD13-D6383DCDAA32}"/>
    <dgm:cxn modelId="{4FF77BEE-5180-403D-8D53-8AE3C8324BCD}" type="presOf" srcId="{96B3EE38-0CA3-4F0B-8AD0-F140B2167EA6}" destId="{A5048057-E038-46E9-AD37-F5E78AEC7401}" srcOrd="0" destOrd="0" presId="urn:microsoft.com/office/officeart/2005/8/layout/cycle6"/>
    <dgm:cxn modelId="{5B4135CE-FF64-4B73-8DBB-6760E326420E}" srcId="{B923665B-4328-4675-9C3F-07C442C585B4}" destId="{5C122839-2BDF-4663-810F-A97274376B32}" srcOrd="1" destOrd="0" parTransId="{0CC7EC74-0C26-47EB-94D4-5A57FD67EDB5}" sibTransId="{DBDE2B2D-1742-4ECA-975D-DA7434783C9B}"/>
    <dgm:cxn modelId="{3390C584-1D3D-4040-A157-47EE32173214}" srcId="{B923665B-4328-4675-9C3F-07C442C585B4}" destId="{778C1BFE-795F-4139-BB59-40D8ACAAD9F2}" srcOrd="0" destOrd="0" parTransId="{35B2FC1B-46BD-435F-A22C-45C8F347AB1C}" sibTransId="{7F49D5AA-B867-4114-90A8-0542BD7C7893}"/>
    <dgm:cxn modelId="{FFA1EC3B-9629-4A4B-A04B-E0C9F11D5C2A}" type="presOf" srcId="{03E15DFA-CEB3-4467-A424-42A4211F600B}" destId="{93C2ADAE-9B59-4E9C-B457-508420C05A7B}" srcOrd="0" destOrd="0" presId="urn:microsoft.com/office/officeart/2005/8/layout/cycle6"/>
    <dgm:cxn modelId="{34482A34-6010-4D94-87BB-340E9244FF66}" type="presOf" srcId="{5089E7FB-B2F8-4FB1-9059-59D0CCFA8FDD}" destId="{89574BA5-070B-40F5-AFA2-D6C621A73365}" srcOrd="0" destOrd="0" presId="urn:microsoft.com/office/officeart/2005/8/layout/cycle6"/>
    <dgm:cxn modelId="{A3F5BC0F-4717-4300-9188-4FC612265290}" type="presOf" srcId="{3E198FE5-1992-475C-93EE-0A98E25B831D}" destId="{E62F9436-BFCE-48A0-B042-299525B4CF34}" srcOrd="0" destOrd="0" presId="urn:microsoft.com/office/officeart/2005/8/layout/cycle6"/>
    <dgm:cxn modelId="{0658FF73-CD8F-477B-80C2-7145AFA1C595}" type="presOf" srcId="{B923665B-4328-4675-9C3F-07C442C585B4}" destId="{132169FC-ABE5-4124-954C-E115F5681090}" srcOrd="0" destOrd="0" presId="urn:microsoft.com/office/officeart/2005/8/layout/cycle6"/>
    <dgm:cxn modelId="{09F44C57-EB63-4C8C-BE46-0C1F8268F942}" type="presOf" srcId="{778C1BFE-795F-4139-BB59-40D8ACAAD9F2}" destId="{724F1C2E-FEED-4126-9E1B-F814E941AAFD}" srcOrd="0" destOrd="0" presId="urn:microsoft.com/office/officeart/2005/8/layout/cycle6"/>
    <dgm:cxn modelId="{48869FB8-45E6-4881-AD0D-5CBFAF5AB403}" type="presOf" srcId="{DBDE2B2D-1742-4ECA-975D-DA7434783C9B}" destId="{2324B38C-A9E3-40DD-9BBA-44376241FFB1}" srcOrd="0" destOrd="0" presId="urn:microsoft.com/office/officeart/2005/8/layout/cycle6"/>
    <dgm:cxn modelId="{272CBA8F-0EE1-4AC5-9972-ACD349B468BB}" type="presOf" srcId="{7F49D5AA-B867-4114-90A8-0542BD7C7893}" destId="{18EB2A0E-946A-4123-BD2F-D005218FD419}" srcOrd="0" destOrd="0" presId="urn:microsoft.com/office/officeart/2005/8/layout/cycle6"/>
    <dgm:cxn modelId="{2C512807-275B-46EB-A3E7-D036FE6730FC}" type="presOf" srcId="{691DC335-D486-4CE4-AD13-D6383DCDAA32}" destId="{41A66730-5DB8-45D5-9D6B-698AFA8432C7}" srcOrd="0" destOrd="0" presId="urn:microsoft.com/office/officeart/2005/8/layout/cycle6"/>
    <dgm:cxn modelId="{02A9E7B5-2936-47A5-A358-8E7A19CFAF5B}" type="presParOf" srcId="{132169FC-ABE5-4124-954C-E115F5681090}" destId="{724F1C2E-FEED-4126-9E1B-F814E941AAFD}" srcOrd="0" destOrd="0" presId="urn:microsoft.com/office/officeart/2005/8/layout/cycle6"/>
    <dgm:cxn modelId="{6F73BBF3-6E8C-454C-B105-FD617D88FD86}" type="presParOf" srcId="{132169FC-ABE5-4124-954C-E115F5681090}" destId="{9B417DDA-128B-40B3-8F60-E3F2765B4B69}" srcOrd="1" destOrd="0" presId="urn:microsoft.com/office/officeart/2005/8/layout/cycle6"/>
    <dgm:cxn modelId="{51B0FFFB-7986-4127-849A-AB10260150B7}" type="presParOf" srcId="{132169FC-ABE5-4124-954C-E115F5681090}" destId="{18EB2A0E-946A-4123-BD2F-D005218FD419}" srcOrd="2" destOrd="0" presId="urn:microsoft.com/office/officeart/2005/8/layout/cycle6"/>
    <dgm:cxn modelId="{67E53491-8784-46A5-84C2-15BD63A64567}" type="presParOf" srcId="{132169FC-ABE5-4124-954C-E115F5681090}" destId="{BC17C0D1-DE92-4065-BC00-6CCB47F1C932}" srcOrd="3" destOrd="0" presId="urn:microsoft.com/office/officeart/2005/8/layout/cycle6"/>
    <dgm:cxn modelId="{4A5A72A9-6FF2-417A-BFE0-6C353B70C0C4}" type="presParOf" srcId="{132169FC-ABE5-4124-954C-E115F5681090}" destId="{A4F652B9-4F3A-44BF-8C74-BD34CAA45758}" srcOrd="4" destOrd="0" presId="urn:microsoft.com/office/officeart/2005/8/layout/cycle6"/>
    <dgm:cxn modelId="{A3E25A42-33E9-404D-8486-A7EB19B4A89E}" type="presParOf" srcId="{132169FC-ABE5-4124-954C-E115F5681090}" destId="{2324B38C-A9E3-40DD-9BBA-44376241FFB1}" srcOrd="5" destOrd="0" presId="urn:microsoft.com/office/officeart/2005/8/layout/cycle6"/>
    <dgm:cxn modelId="{11541A31-FC1D-4E76-B190-A96021827AC0}" type="presParOf" srcId="{132169FC-ABE5-4124-954C-E115F5681090}" destId="{A5048057-E038-46E9-AD37-F5E78AEC7401}" srcOrd="6" destOrd="0" presId="urn:microsoft.com/office/officeart/2005/8/layout/cycle6"/>
    <dgm:cxn modelId="{B3BECCF4-28AA-4C16-B107-51FEB3FE2B95}" type="presParOf" srcId="{132169FC-ABE5-4124-954C-E115F5681090}" destId="{E0C1BB56-3B59-49F9-BC5A-991137636DB1}" srcOrd="7" destOrd="0" presId="urn:microsoft.com/office/officeart/2005/8/layout/cycle6"/>
    <dgm:cxn modelId="{A244E32D-A5EC-4555-A884-60A3C3F335B4}" type="presParOf" srcId="{132169FC-ABE5-4124-954C-E115F5681090}" destId="{93C2ADAE-9B59-4E9C-B457-508420C05A7B}" srcOrd="8" destOrd="0" presId="urn:microsoft.com/office/officeart/2005/8/layout/cycle6"/>
    <dgm:cxn modelId="{3E68B326-D1C3-40C3-9500-1E85F0A782A3}" type="presParOf" srcId="{132169FC-ABE5-4124-954C-E115F5681090}" destId="{3D7BEAD4-626C-4D36-A1D3-3DC89DF8440D}" srcOrd="9" destOrd="0" presId="urn:microsoft.com/office/officeart/2005/8/layout/cycle6"/>
    <dgm:cxn modelId="{B079CF80-EA75-41C8-9384-F7BE0756DCA6}" type="presParOf" srcId="{132169FC-ABE5-4124-954C-E115F5681090}" destId="{A6513642-E6C5-4711-9E6E-DA33F28A52FE}" srcOrd="10" destOrd="0" presId="urn:microsoft.com/office/officeart/2005/8/layout/cycle6"/>
    <dgm:cxn modelId="{F8145F37-34ED-4D97-87BC-610B7D9689A3}" type="presParOf" srcId="{132169FC-ABE5-4124-954C-E115F5681090}" destId="{E62F9436-BFCE-48A0-B042-299525B4CF34}" srcOrd="11" destOrd="0" presId="urn:microsoft.com/office/officeart/2005/8/layout/cycle6"/>
    <dgm:cxn modelId="{304ADBD3-8E6A-4CA4-87E8-722E0BFE1F36}" type="presParOf" srcId="{132169FC-ABE5-4124-954C-E115F5681090}" destId="{89574BA5-070B-40F5-AFA2-D6C621A73365}" srcOrd="12" destOrd="0" presId="urn:microsoft.com/office/officeart/2005/8/layout/cycle6"/>
    <dgm:cxn modelId="{D35E747F-DFD6-4C7D-A2FD-F90567A9829B}" type="presParOf" srcId="{132169FC-ABE5-4124-954C-E115F5681090}" destId="{D0314467-E76E-4007-9EC1-AD775DEB6578}" srcOrd="13" destOrd="0" presId="urn:microsoft.com/office/officeart/2005/8/layout/cycle6"/>
    <dgm:cxn modelId="{D42435F3-BC78-4218-BA37-A74C8A623612}" type="presParOf" srcId="{132169FC-ABE5-4124-954C-E115F5681090}" destId="{41A66730-5DB8-45D5-9D6B-698AFA8432C7}" srcOrd="14" destOrd="0" presId="urn:microsoft.com/office/officeart/2005/8/layout/cycle6"/>
  </dgm:cxnLst>
  <dgm:bg>
    <a:solidFill>
      <a:schemeClr val="accent5">
        <a:lumMod val="50000"/>
      </a:schemeClr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F1C2E-FEED-4126-9E1B-F814E941AAFD}">
      <dsp:nvSpPr>
        <dsp:cNvPr id="0" name=""/>
        <dsp:cNvSpPr/>
      </dsp:nvSpPr>
      <dsp:spPr>
        <a:xfrm>
          <a:off x="4177175" y="742265"/>
          <a:ext cx="2405960" cy="1017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Compréhension</a:t>
          </a:r>
          <a:endParaRPr lang="fr-FR" sz="2500" kern="1200" dirty="0"/>
        </a:p>
      </dsp:txBody>
      <dsp:txXfrm>
        <a:off x="4226866" y="791956"/>
        <a:ext cx="2306578" cy="918546"/>
      </dsp:txXfrm>
    </dsp:sp>
    <dsp:sp modelId="{18EB2A0E-946A-4123-BD2F-D005218FD419}">
      <dsp:nvSpPr>
        <dsp:cNvPr id="0" name=""/>
        <dsp:cNvSpPr/>
      </dsp:nvSpPr>
      <dsp:spPr>
        <a:xfrm>
          <a:off x="4233851" y="1707869"/>
          <a:ext cx="4071747" cy="4071747"/>
        </a:xfrm>
        <a:custGeom>
          <a:avLst/>
          <a:gdLst/>
          <a:ahLst/>
          <a:cxnLst/>
          <a:rect l="0" t="0" r="0" b="0"/>
          <a:pathLst>
            <a:path>
              <a:moveTo>
                <a:pt x="2358285" y="25691"/>
              </a:moveTo>
              <a:arcTo wR="2035873" hR="2035873" stAng="16746722" swAng="1521329"/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17C0D1-DE92-4065-BC00-6CCB47F1C932}">
      <dsp:nvSpPr>
        <dsp:cNvPr id="0" name=""/>
        <dsp:cNvSpPr/>
      </dsp:nvSpPr>
      <dsp:spPr>
        <a:xfrm>
          <a:off x="7429408" y="2009205"/>
          <a:ext cx="2239928" cy="1017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Identification</a:t>
          </a:r>
          <a:endParaRPr lang="fr-FR" sz="2500" kern="1200" dirty="0"/>
        </a:p>
      </dsp:txBody>
      <dsp:txXfrm>
        <a:off x="7479099" y="2058896"/>
        <a:ext cx="2140546" cy="918546"/>
      </dsp:txXfrm>
    </dsp:sp>
    <dsp:sp modelId="{2324B38C-A9E3-40DD-9BBA-44376241FFB1}">
      <dsp:nvSpPr>
        <dsp:cNvPr id="0" name=""/>
        <dsp:cNvSpPr/>
      </dsp:nvSpPr>
      <dsp:spPr>
        <a:xfrm>
          <a:off x="5338498" y="2678915"/>
          <a:ext cx="4071747" cy="4071747"/>
        </a:xfrm>
        <a:custGeom>
          <a:avLst/>
          <a:gdLst/>
          <a:ahLst/>
          <a:cxnLst/>
          <a:rect l="0" t="0" r="0" b="0"/>
          <a:pathLst>
            <a:path>
              <a:moveTo>
                <a:pt x="3179811" y="351774"/>
              </a:moveTo>
              <a:arcTo wR="2035873" hR="2035873" stAng="18251197" swAng="1053988"/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48057-E038-46E9-AD37-F5E78AEC7401}">
      <dsp:nvSpPr>
        <dsp:cNvPr id="0" name=""/>
        <dsp:cNvSpPr/>
      </dsp:nvSpPr>
      <dsp:spPr>
        <a:xfrm>
          <a:off x="7412165" y="3459465"/>
          <a:ext cx="2793086" cy="1017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err="1" smtClean="0"/>
            <a:t>Etude</a:t>
          </a:r>
          <a:r>
            <a:rPr lang="fr-FR" sz="2500" kern="1200" dirty="0" smtClean="0"/>
            <a:t> de la langue</a:t>
          </a:r>
          <a:endParaRPr lang="fr-FR" sz="2500" kern="1200" dirty="0"/>
        </a:p>
      </dsp:txBody>
      <dsp:txXfrm>
        <a:off x="7461856" y="3509156"/>
        <a:ext cx="2693704" cy="918546"/>
      </dsp:txXfrm>
    </dsp:sp>
    <dsp:sp modelId="{93C2ADAE-9B59-4E9C-B457-508420C05A7B}">
      <dsp:nvSpPr>
        <dsp:cNvPr id="0" name=""/>
        <dsp:cNvSpPr/>
      </dsp:nvSpPr>
      <dsp:spPr>
        <a:xfrm>
          <a:off x="2216738" y="1310145"/>
          <a:ext cx="6334498" cy="6334498"/>
        </a:xfrm>
        <a:custGeom>
          <a:avLst/>
          <a:gdLst/>
          <a:ahLst/>
          <a:cxnLst/>
          <a:rect l="0" t="0" r="0" b="0"/>
          <a:pathLst>
            <a:path>
              <a:moveTo>
                <a:pt x="6333864" y="3230589"/>
              </a:moveTo>
              <a:arcTo wR="3167249" hR="3167249" stAng="21668754" swAng="10662490"/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BEAD4-626C-4D36-A1D3-3DC89DF8440D}">
      <dsp:nvSpPr>
        <dsp:cNvPr id="0" name=""/>
        <dsp:cNvSpPr/>
      </dsp:nvSpPr>
      <dsp:spPr>
        <a:xfrm>
          <a:off x="630405" y="3459466"/>
          <a:ext cx="2652533" cy="1017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err="1" smtClean="0"/>
            <a:t>Ecriture</a:t>
          </a:r>
          <a:endParaRPr lang="fr-FR" sz="2500" kern="1200" dirty="0"/>
        </a:p>
      </dsp:txBody>
      <dsp:txXfrm>
        <a:off x="680096" y="3509157"/>
        <a:ext cx="2553151" cy="918546"/>
      </dsp:txXfrm>
    </dsp:sp>
    <dsp:sp modelId="{E62F9436-BFCE-48A0-B042-299525B4CF34}">
      <dsp:nvSpPr>
        <dsp:cNvPr id="0" name=""/>
        <dsp:cNvSpPr/>
      </dsp:nvSpPr>
      <dsp:spPr>
        <a:xfrm>
          <a:off x="1713264" y="1965534"/>
          <a:ext cx="4071747" cy="4071747"/>
        </a:xfrm>
        <a:custGeom>
          <a:avLst/>
          <a:gdLst/>
          <a:ahLst/>
          <a:cxnLst/>
          <a:rect l="0" t="0" r="0" b="0"/>
          <a:pathLst>
            <a:path>
              <a:moveTo>
                <a:pt x="74727" y="1489349"/>
              </a:moveTo>
              <a:arcTo wR="2035873" hR="2035873" stAng="11734313" swAng="788821"/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74BA5-070B-40F5-AFA2-D6C621A73365}">
      <dsp:nvSpPr>
        <dsp:cNvPr id="0" name=""/>
        <dsp:cNvSpPr/>
      </dsp:nvSpPr>
      <dsp:spPr>
        <a:xfrm>
          <a:off x="595573" y="2001047"/>
          <a:ext cx="2676008" cy="1017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Acculturation</a:t>
          </a:r>
          <a:endParaRPr lang="fr-FR" sz="2500" kern="1200" dirty="0"/>
        </a:p>
      </dsp:txBody>
      <dsp:txXfrm>
        <a:off x="645264" y="2050738"/>
        <a:ext cx="2576626" cy="918546"/>
      </dsp:txXfrm>
    </dsp:sp>
    <dsp:sp modelId="{41A66730-5DB8-45D5-9D6B-698AFA8432C7}">
      <dsp:nvSpPr>
        <dsp:cNvPr id="0" name=""/>
        <dsp:cNvSpPr/>
      </dsp:nvSpPr>
      <dsp:spPr>
        <a:xfrm>
          <a:off x="2367075" y="1678032"/>
          <a:ext cx="4071747" cy="4071747"/>
        </a:xfrm>
        <a:custGeom>
          <a:avLst/>
          <a:gdLst/>
          <a:ahLst/>
          <a:cxnLst/>
          <a:rect l="0" t="0" r="0" b="0"/>
          <a:pathLst>
            <a:path>
              <a:moveTo>
                <a:pt x="912534" y="337965"/>
              </a:moveTo>
              <a:arcTo wR="2035873" hR="2035873" stAng="14190678" swAng="1611017"/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C90B0-A5F1-4EB6-9D26-0F54812467CC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3320D-BC18-4231-AC17-9C8C46F3E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409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73F14-7B2A-464B-A789-483FA7390E3E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5C420-3F90-47A6-8F8E-CD594A3CA3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111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Arrêter à 4 13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5C420-3F90-47A6-8F8E-CD594A3CA31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68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3BEE-35C8-417B-A10E-401380E0D7AD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FC35-EA28-407B-AA2B-2FE17C1425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26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3BEE-35C8-417B-A10E-401380E0D7AD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FC35-EA28-407B-AA2B-2FE17C1425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19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3BEE-35C8-417B-A10E-401380E0D7AD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FC35-EA28-407B-AA2B-2FE17C1425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47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3BEE-35C8-417B-A10E-401380E0D7AD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FC35-EA28-407B-AA2B-2FE17C1425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61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3BEE-35C8-417B-A10E-401380E0D7AD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FC35-EA28-407B-AA2B-2FE17C1425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92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3BEE-35C8-417B-A10E-401380E0D7AD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FC35-EA28-407B-AA2B-2FE17C1425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951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3BEE-35C8-417B-A10E-401380E0D7AD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FC35-EA28-407B-AA2B-2FE17C1425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14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3BEE-35C8-417B-A10E-401380E0D7AD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FC35-EA28-407B-AA2B-2FE17C1425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05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3BEE-35C8-417B-A10E-401380E0D7AD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FC35-EA28-407B-AA2B-2FE17C1425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03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3BEE-35C8-417B-A10E-401380E0D7AD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FC35-EA28-407B-AA2B-2FE17C1425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95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3BEE-35C8-417B-A10E-401380E0D7AD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FC35-EA28-407B-AA2B-2FE17C1425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87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3BEE-35C8-417B-A10E-401380E0D7AD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FFC35-EA28-407B-AA2B-2FE17C1425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69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Appg%20lecture/Ecriture/2017-09-27_2017_09_27_RG_Lecture_Ecriture_Questions_Vives__8.mp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Appg%20lecture/identification/2017-09-27_2017_09_27_RG_Lecture_Ecriture_Questions_Vives__7.mp4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Appg%20lecture/Etude%20de%20la%20langue/VOIES%20LEXICALES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2015-10-14_Cebe_enseignementexplicite.mp3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LE%20CHAT%20DORT%20SUR%20LA%20CHAISE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Appg%20lecture/identification/ANAGRAPH%20-%20J&#233;r&#244;me%20Riou.mp4" TargetMode="External"/><Relationship Id="rId2" Type="http://schemas.openxmlformats.org/officeDocument/2006/relationships/hyperlink" Target="Appg%20lecture/identification/2017-09-27_2017_09_27_RG_Lecture_Ecriture_Questions_Vives__5.mp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Appg%20lecture/identification/2017-09-27_2017_09_27_RG_Lecture_Ecriture_Questions_Vives__6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smtClean="0"/>
              <a:t>LES  </a:t>
            </a:r>
            <a:r>
              <a:rPr lang="fr-FR" dirty="0" smtClean="0"/>
              <a:t>DIFFERENTES COMPOSANTES DE LA LECTURE</a:t>
            </a:r>
            <a:br>
              <a:rPr lang="fr-FR" dirty="0" smtClean="0"/>
            </a:br>
            <a:r>
              <a:rPr lang="fr-FR" dirty="0" smtClean="0"/>
              <a:t>AU CYCLE 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85253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VOCABULAIRE</a:t>
            </a:r>
          </a:p>
          <a:p>
            <a:r>
              <a:rPr lang="fr-FR" dirty="0" smtClean="0"/>
              <a:t>IDENTIFICATION</a:t>
            </a:r>
          </a:p>
          <a:p>
            <a:r>
              <a:rPr lang="fr-FR" dirty="0" smtClean="0"/>
              <a:t>ECRITURE</a:t>
            </a:r>
          </a:p>
          <a:p>
            <a:r>
              <a:rPr lang="fr-FR" dirty="0" smtClean="0"/>
              <a:t>ETUDE DE LA LANGUE</a:t>
            </a:r>
          </a:p>
          <a:p>
            <a:r>
              <a:rPr lang="fr-FR" dirty="0" smtClean="0"/>
              <a:t>COMPREHENSION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132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5411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</a:rPr>
              <a:t>La conférence de consensus ‘’Lire, écrire’’.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959429"/>
            <a:ext cx="10795907" cy="4629150"/>
          </a:xfrm>
        </p:spPr>
        <p:txBody>
          <a:bodyPr>
            <a:normAutofit/>
          </a:bodyPr>
          <a:lstStyle/>
          <a:p>
            <a:endParaRPr lang="fr-FR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La compréhension autonome influencée par </a:t>
            </a:r>
          </a:p>
          <a:p>
            <a:pPr lvl="1"/>
            <a:r>
              <a:rPr lang="fr-FR" dirty="0" smtClean="0"/>
              <a:t>Le décodage, </a:t>
            </a:r>
          </a:p>
          <a:p>
            <a:pPr lvl="1"/>
            <a:r>
              <a:rPr lang="fr-FR" dirty="0" smtClean="0"/>
              <a:t>L’habileté phonologique,</a:t>
            </a:r>
          </a:p>
          <a:p>
            <a:pPr lvl="1"/>
            <a:r>
              <a:rPr lang="fr-FR" dirty="0" smtClean="0"/>
              <a:t>La compréhension </a:t>
            </a:r>
            <a:r>
              <a:rPr lang="fr-FR" b="1" dirty="0" smtClean="0"/>
              <a:t>des écrits entendus</a:t>
            </a:r>
            <a:r>
              <a:rPr lang="fr-FR" dirty="0" smtClean="0"/>
              <a:t>. 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Ainsi que l’explicitation de la tâche attendue,</a:t>
            </a:r>
          </a:p>
          <a:p>
            <a:pPr lvl="1"/>
            <a:r>
              <a:rPr lang="fr-FR" dirty="0" smtClean="0"/>
              <a:t>La reformulation par l’élève,</a:t>
            </a:r>
          </a:p>
          <a:p>
            <a:pPr lvl="1"/>
            <a:r>
              <a:rPr lang="fr-FR" dirty="0" smtClean="0"/>
              <a:t>Le guidage de l’enseignant,</a:t>
            </a:r>
          </a:p>
          <a:p>
            <a:pPr lvl="1"/>
            <a:r>
              <a:rPr lang="fr-FR" dirty="0" smtClean="0"/>
              <a:t>Importance </a:t>
            </a:r>
            <a:r>
              <a:rPr lang="fr-FR" b="1" u="sng" dirty="0" smtClean="0"/>
              <a:t>des temps travaillés collectivement.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99539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150929" cy="581932"/>
          </a:xfrm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</a:rPr>
              <a:t>La conférence de consensus ‘’Lire, écrire’’.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72046"/>
            <a:ext cx="10515600" cy="4504917"/>
          </a:xfrm>
        </p:spPr>
        <p:txBody>
          <a:bodyPr/>
          <a:lstStyle/>
          <a:p>
            <a:r>
              <a:rPr lang="fr-FR" dirty="0">
                <a:solidFill>
                  <a:srgbClr val="0070C0"/>
                </a:solidFill>
              </a:rPr>
              <a:t>L’enseignement de l’écriture</a:t>
            </a:r>
          </a:p>
          <a:p>
            <a:pPr lvl="1"/>
            <a:r>
              <a:rPr lang="fr-FR" dirty="0"/>
              <a:t>La dictée</a:t>
            </a:r>
          </a:p>
          <a:p>
            <a:pPr lvl="1"/>
            <a:r>
              <a:rPr lang="fr-FR" dirty="0">
                <a:hlinkClick r:id="rId3" action="ppaction://hlinkfile"/>
              </a:rPr>
              <a:t>La production </a:t>
            </a:r>
            <a:r>
              <a:rPr lang="fr-FR" dirty="0" smtClean="0">
                <a:hlinkClick r:id="rId3" action="ppaction://hlinkfile"/>
              </a:rPr>
              <a:t>d’écrit </a:t>
            </a:r>
            <a:r>
              <a:rPr lang="fr-FR" dirty="0" smtClean="0">
                <a:hlinkClick r:id="rId4" action="ppaction://hlinkfile"/>
              </a:rPr>
              <a:t>et encore</a:t>
            </a:r>
            <a:endParaRPr lang="fr-FR" dirty="0"/>
          </a:p>
          <a:p>
            <a:pPr lvl="1"/>
            <a:r>
              <a:rPr lang="fr-FR" dirty="0"/>
              <a:t>Le travail sur morphologie et </a:t>
            </a:r>
            <a:r>
              <a:rPr lang="fr-FR" dirty="0" smtClean="0"/>
              <a:t>syntaxe </a:t>
            </a:r>
          </a:p>
          <a:p>
            <a:pPr marL="457200" lvl="1" indent="0">
              <a:buNone/>
            </a:pPr>
            <a:r>
              <a:rPr lang="fr-FR" dirty="0"/>
              <a:t> </a:t>
            </a:r>
            <a:r>
              <a:rPr lang="fr-FR" dirty="0" smtClean="0"/>
              <a:t> 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623" y="2181497"/>
            <a:ext cx="4574177" cy="4080511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635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8068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</a:rPr>
              <a:t>La conférence de consensus ‘’Lire, écrire’’.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224643"/>
            <a:ext cx="10795907" cy="5363936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L’étude de la langue: activité métalinguistique </a:t>
            </a: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lvl="1"/>
            <a:r>
              <a:rPr lang="fr-FR" b="1" u="sng" dirty="0" smtClean="0"/>
              <a:t>Difficultés ordinaires </a:t>
            </a:r>
          </a:p>
          <a:p>
            <a:pPr lvl="1"/>
            <a:r>
              <a:rPr lang="fr-FR" dirty="0" smtClean="0"/>
              <a:t>Effet significatif des activités portant sur le lexique, l’organisation des mots dans la phrase et la morphologie.</a:t>
            </a:r>
          </a:p>
          <a:p>
            <a:pPr lvl="1"/>
            <a:r>
              <a:rPr lang="fr-FR" dirty="0"/>
              <a:t>Effet significatif </a:t>
            </a:r>
            <a:r>
              <a:rPr lang="fr-FR" dirty="0" smtClean="0"/>
              <a:t>de l’explicitation </a:t>
            </a:r>
          </a:p>
          <a:p>
            <a:pPr lvl="1"/>
            <a:r>
              <a:rPr lang="fr-FR" dirty="0" smtClean="0"/>
              <a:t>Travail sur le lexique catégorisation et la</a:t>
            </a:r>
          </a:p>
          <a:p>
            <a:pPr marL="457200" lvl="1" indent="0">
              <a:buNone/>
            </a:pPr>
            <a:r>
              <a:rPr lang="fr-FR" dirty="0" smtClean="0"/>
              <a:t>   flexibilité.</a:t>
            </a:r>
          </a:p>
          <a:p>
            <a:pPr lvl="1"/>
            <a:endParaRPr lang="fr-FR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/>
            <a:endParaRPr lang="fr-FR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082" y="3592285"/>
            <a:ext cx="4317721" cy="3086779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250333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150929" cy="581932"/>
          </a:xfrm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</a:rPr>
              <a:t>La conférence de consensus ‘’Lire, écrire’’.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46366"/>
            <a:ext cx="10515600" cy="4230597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L’acculturation</a:t>
            </a:r>
          </a:p>
          <a:p>
            <a:pPr marL="0" indent="0">
              <a:buNone/>
            </a:pPr>
            <a:endParaRPr lang="fr-FR" dirty="0">
              <a:solidFill>
                <a:srgbClr val="0070C0"/>
              </a:solidFill>
            </a:endParaRPr>
          </a:p>
          <a:p>
            <a:pPr lvl="1"/>
            <a:r>
              <a:rPr lang="fr-FR" dirty="0"/>
              <a:t>Effet important sur les élèves les plus </a:t>
            </a:r>
            <a:r>
              <a:rPr lang="fr-FR" dirty="0" smtClean="0"/>
              <a:t>faibles</a:t>
            </a:r>
            <a:endParaRPr lang="fr-FR" dirty="0"/>
          </a:p>
          <a:p>
            <a:pPr lvl="1"/>
            <a:r>
              <a:rPr lang="fr-FR" dirty="0"/>
              <a:t>Effet important quand elle est liée aux usages sociaux de l’écrit et aux pratiques d’écriture et de lecture.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674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4588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</a:rPr>
              <a:t>La conférence de consensus ‘’Lire, écrire’’.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91986"/>
            <a:ext cx="10515600" cy="4984977"/>
          </a:xfrm>
        </p:spPr>
        <p:txBody>
          <a:bodyPr/>
          <a:lstStyle/>
          <a:p>
            <a:r>
              <a:rPr lang="fr-FR" smtClean="0">
                <a:solidFill>
                  <a:srgbClr val="0070C0"/>
                </a:solidFill>
              </a:rPr>
              <a:t>Trois </a:t>
            </a:r>
            <a:r>
              <a:rPr lang="fr-FR" smtClean="0">
                <a:solidFill>
                  <a:srgbClr val="0070C0"/>
                </a:solidFill>
              </a:rPr>
              <a:t>autres variables </a:t>
            </a:r>
            <a:r>
              <a:rPr lang="fr-FR" dirty="0" smtClean="0">
                <a:solidFill>
                  <a:srgbClr val="0070C0"/>
                </a:solidFill>
              </a:rPr>
              <a:t>explicatives :</a:t>
            </a: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lvl="1"/>
            <a:r>
              <a:rPr lang="fr-FR" dirty="0" smtClean="0"/>
              <a:t>Le climat de classe;</a:t>
            </a:r>
          </a:p>
          <a:p>
            <a:pPr lvl="1"/>
            <a:r>
              <a:rPr lang="fr-FR" dirty="0" smtClean="0"/>
              <a:t>La différenciation;</a:t>
            </a:r>
          </a:p>
          <a:p>
            <a:pPr lvl="1"/>
            <a:r>
              <a:rPr lang="fr-FR" dirty="0" smtClean="0"/>
              <a:t>Le caractère explicite de l’enseignement.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437" y="1191986"/>
            <a:ext cx="3481486" cy="4204607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250933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Approche des neuro sciences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cerveau des élèves est prêt à apprendre à lire</a:t>
            </a:r>
            <a:r>
              <a:rPr lang="fr-FR" dirty="0"/>
              <a:t> </a:t>
            </a:r>
            <a:r>
              <a:rPr lang="fr-FR" dirty="0" smtClean="0"/>
              <a:t>grâce à ce que  </a:t>
            </a:r>
            <a:r>
              <a:rPr lang="fr-FR" dirty="0" err="1" smtClean="0"/>
              <a:t>S.Dehaene</a:t>
            </a:r>
            <a:r>
              <a:rPr lang="fr-FR" dirty="0" smtClean="0"/>
              <a:t> appelle le ‘’recyclage neuronal’’.</a:t>
            </a:r>
          </a:p>
          <a:p>
            <a:r>
              <a:rPr lang="fr-FR" dirty="0" smtClean="0"/>
              <a:t>La correspondance </a:t>
            </a:r>
            <a:r>
              <a:rPr lang="fr-FR" dirty="0" err="1" smtClean="0"/>
              <a:t>grapho</a:t>
            </a:r>
            <a:r>
              <a:rPr lang="fr-FR" dirty="0" smtClean="0"/>
              <a:t> phonémique est le cœur de l’enseignement.</a:t>
            </a:r>
          </a:p>
          <a:p>
            <a:r>
              <a:rPr lang="fr-FR" dirty="0" smtClean="0"/>
              <a:t>Elle insiste sur la déchiffrabilité du texte proposé aux élèves.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41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800" dirty="0" smtClean="0">
                <a:solidFill>
                  <a:srgbClr val="0070C0"/>
                </a:solidFill>
              </a:rPr>
              <a:t>Lecteur expert: recyclage neuronal</a:t>
            </a:r>
            <a:endParaRPr lang="fr-FR" sz="4800" dirty="0">
              <a:solidFill>
                <a:srgbClr val="0070C0"/>
              </a:solidFill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987" y="2344983"/>
            <a:ext cx="4360025" cy="3312622"/>
          </a:xfrm>
        </p:spPr>
      </p:pic>
    </p:spTree>
    <p:extLst>
      <p:ext uri="{BB962C8B-B14F-4D97-AF65-F5344CB8AC3E}">
        <p14:creationId xmlns:p14="http://schemas.microsoft.com/office/powerpoint/2010/main" val="124370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8646" y="1937566"/>
            <a:ext cx="10515600" cy="1414689"/>
          </a:xfrm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  <a:hlinkClick r:id="rId2" action="ppaction://hlinkfile"/>
              </a:rPr>
              <a:t>Lire : des multiples voies et des lexiques mentaux qui associent sens et forme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3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err="1" smtClean="0">
                <a:solidFill>
                  <a:srgbClr val="0070C0"/>
                </a:solidFill>
              </a:rPr>
              <a:t>Ecriture</a:t>
            </a:r>
            <a:r>
              <a:rPr lang="fr-FR" dirty="0" smtClean="0">
                <a:solidFill>
                  <a:srgbClr val="0070C0"/>
                </a:solidFill>
              </a:rPr>
              <a:t> et lecture : Le français une langue opaque</a:t>
            </a:r>
            <a:endParaRPr lang="fr-FR" dirty="0">
              <a:solidFill>
                <a:srgbClr val="0070C0"/>
              </a:solidFill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437" y="1923012"/>
            <a:ext cx="5241126" cy="4673731"/>
          </a:xfrm>
        </p:spPr>
      </p:pic>
    </p:spTree>
    <p:extLst>
      <p:ext uri="{BB962C8B-B14F-4D97-AF65-F5344CB8AC3E}">
        <p14:creationId xmlns:p14="http://schemas.microsoft.com/office/powerpoint/2010/main" val="194110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Et alors?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Travailler les correspondances </a:t>
            </a:r>
            <a:r>
              <a:rPr lang="fr-FR" dirty="0" err="1" smtClean="0"/>
              <a:t>grapho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phonémiques</a:t>
            </a:r>
          </a:p>
          <a:p>
            <a:r>
              <a:rPr lang="fr-FR" dirty="0" smtClean="0"/>
              <a:t>Décomposition des syllabes en </a:t>
            </a:r>
          </a:p>
          <a:p>
            <a:pPr marL="0" indent="0">
              <a:buNone/>
            </a:pPr>
            <a:r>
              <a:rPr lang="fr-FR" dirty="0" smtClean="0"/>
              <a:t>phonèmes et codage en graphèmes</a:t>
            </a:r>
          </a:p>
          <a:p>
            <a:r>
              <a:rPr lang="fr-FR" dirty="0" smtClean="0"/>
              <a:t>Lien permanent entre l’écriture et la </a:t>
            </a:r>
          </a:p>
          <a:p>
            <a:pPr marL="0" indent="0">
              <a:buNone/>
            </a:pPr>
            <a:r>
              <a:rPr lang="fr-FR" smtClean="0"/>
              <a:t>Lecture.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950" y="1825625"/>
            <a:ext cx="4514850" cy="412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44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800" b="1" dirty="0" smtClean="0">
                <a:solidFill>
                  <a:srgbClr val="0070C0"/>
                </a:solidFill>
              </a:rPr>
              <a:t>LE CONTEXTE</a:t>
            </a:r>
            <a:endParaRPr lang="fr-FR" sz="48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8135" y="1825625"/>
            <a:ext cx="11507189" cy="46939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fr-FR" dirty="0" smtClean="0">
                <a:solidFill>
                  <a:srgbClr val="0070C0"/>
                </a:solidFill>
              </a:rPr>
              <a:t>DE LA CIRCONSCRIPTION</a:t>
            </a:r>
          </a:p>
          <a:p>
            <a:pPr marL="0" indent="0" algn="ctr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fr-FR" dirty="0" smtClean="0">
                <a:solidFill>
                  <a:srgbClr val="0070C0"/>
                </a:solidFill>
              </a:rPr>
              <a:t>LA COMMANDE MINISTERIELLE</a:t>
            </a:r>
          </a:p>
          <a:p>
            <a:pPr marL="0" indent="0" algn="ctr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fr-FR" dirty="0" smtClean="0">
                <a:solidFill>
                  <a:srgbClr val="0070C0"/>
                </a:solidFill>
              </a:rPr>
              <a:t>LE CHOIX DE LA CIRCONSCRIPTION</a:t>
            </a:r>
          </a:p>
        </p:txBody>
      </p:sp>
    </p:spTree>
    <p:extLst>
      <p:ext uri="{BB962C8B-B14F-4D97-AF65-F5344CB8AC3E}">
        <p14:creationId xmlns:p14="http://schemas.microsoft.com/office/powerpoint/2010/main" val="235980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Approche de la sociologie de l’éducation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32907"/>
            <a:ext cx="10515600" cy="4144056"/>
          </a:xfrm>
        </p:spPr>
        <p:txBody>
          <a:bodyPr>
            <a:normAutofit/>
          </a:bodyPr>
          <a:lstStyle/>
          <a:p>
            <a:r>
              <a:rPr lang="fr-FR" dirty="0" smtClean="0"/>
              <a:t>Comment les relations sociales entre les individus, les milieux sociaux dans lesquels ils évoluent influencent leurs manières de dire et de faire;</a:t>
            </a:r>
          </a:p>
          <a:p>
            <a:r>
              <a:rPr lang="fr-FR" dirty="0" smtClean="0"/>
              <a:t>Ces manières de faire sont socialement situées;</a:t>
            </a:r>
          </a:p>
          <a:p>
            <a:r>
              <a:rPr lang="fr-FR" dirty="0" smtClean="0"/>
              <a:t>Cette dimension peu prise en compte par l’école.</a:t>
            </a:r>
          </a:p>
        </p:txBody>
      </p:sp>
    </p:spTree>
    <p:extLst>
      <p:ext uri="{BB962C8B-B14F-4D97-AF65-F5344CB8AC3E}">
        <p14:creationId xmlns:p14="http://schemas.microsoft.com/office/powerpoint/2010/main" val="304088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8454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200" dirty="0">
                <a:solidFill>
                  <a:srgbClr val="0070C0"/>
                </a:solidFill>
              </a:rPr>
              <a:t>Approche de la sociologie de l’éducation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61457"/>
            <a:ext cx="10515600" cy="4315506"/>
          </a:xfrm>
        </p:spPr>
        <p:txBody>
          <a:bodyPr/>
          <a:lstStyle/>
          <a:p>
            <a:r>
              <a:rPr lang="fr-FR" dirty="0" smtClean="0"/>
              <a:t>Renoncer à l’évidence des significations</a:t>
            </a:r>
          </a:p>
          <a:p>
            <a:pPr marL="0" indent="0">
              <a:buNone/>
            </a:pPr>
            <a:r>
              <a:rPr lang="fr-FR" dirty="0" smtClean="0"/>
              <a:t> partagées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Penser l’hypothèse relationnelle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225" y="1861457"/>
            <a:ext cx="4705898" cy="4531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75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Approche de la sociolinguistique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08413"/>
            <a:ext cx="10515600" cy="4168549"/>
          </a:xfrm>
        </p:spPr>
        <p:txBody>
          <a:bodyPr>
            <a:normAutofit/>
          </a:bodyPr>
          <a:lstStyle/>
          <a:p>
            <a:r>
              <a:rPr lang="fr-FR" dirty="0" smtClean="0"/>
              <a:t>Les milieux sociaux, les interactions langagières et les productions linguistiques et langagières des individus;</a:t>
            </a:r>
          </a:p>
          <a:p>
            <a:r>
              <a:rPr lang="fr-FR" dirty="0" smtClean="0"/>
              <a:t>D’où parle l’élève?</a:t>
            </a:r>
          </a:p>
          <a:p>
            <a:r>
              <a:rPr lang="fr-FR" dirty="0" smtClean="0"/>
              <a:t>Lui apprendre à changer </a:t>
            </a:r>
            <a:r>
              <a:rPr lang="fr-FR" dirty="0"/>
              <a:t>s</a:t>
            </a:r>
            <a:r>
              <a:rPr lang="fr-FR" dirty="0" smtClean="0"/>
              <a:t>a position …</a:t>
            </a:r>
          </a:p>
          <a:p>
            <a:r>
              <a:rPr lang="fr-FR" dirty="0" smtClean="0"/>
              <a:t>Aider les élèves à utiliser leur expérience.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194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La question de la littératie scolaire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343149"/>
            <a:ext cx="10515600" cy="3833813"/>
          </a:xfrm>
        </p:spPr>
        <p:txBody>
          <a:bodyPr/>
          <a:lstStyle/>
          <a:p>
            <a:r>
              <a:rPr lang="fr-FR" dirty="0" smtClean="0"/>
              <a:t>Les attendus scolaires contemporains</a:t>
            </a:r>
          </a:p>
          <a:p>
            <a:r>
              <a:rPr lang="fr-FR" dirty="0" smtClean="0"/>
              <a:t>L’attitude de questionnement</a:t>
            </a:r>
          </a:p>
          <a:p>
            <a:r>
              <a:rPr lang="fr-FR" dirty="0" smtClean="0"/>
              <a:t>La mise en relation des écrits et des savoirs</a:t>
            </a:r>
          </a:p>
          <a:p>
            <a:r>
              <a:rPr lang="fr-FR" dirty="0" smtClean="0"/>
              <a:t>Les fonctions de l’écrit</a:t>
            </a:r>
          </a:p>
          <a:p>
            <a:r>
              <a:rPr lang="fr-FR" dirty="0" smtClean="0"/>
              <a:t>La lecture et l’écriture au service de l’apprentissage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497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Une définition: </a:t>
            </a:r>
          </a:p>
          <a:p>
            <a:pPr marL="0" indent="0">
              <a:buNone/>
            </a:pPr>
            <a:r>
              <a:rPr lang="fr-FR" dirty="0" smtClean="0"/>
              <a:t>Aptitudes que l’individu construit et mobilise dans sa relation à et dans sa fréquentation de l’écrit: </a:t>
            </a:r>
          </a:p>
          <a:p>
            <a:pPr marL="0" indent="0">
              <a:buNone/>
            </a:pPr>
            <a:r>
              <a:rPr lang="fr-FR" dirty="0" smtClean="0"/>
              <a:t>Écrire, lire, agir comprendre, rechercher, évaluer, construire des connaissances, habiletés, attitudes en mobilisant des opérations mentales, des supports, en investissant des lieux et des espaces sociaux.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La littératie scolaire </a:t>
            </a:r>
            <a:r>
              <a:rPr lang="fr-FR" dirty="0" smtClean="0"/>
              <a:t>recouvre spécifiquement le traitement littératié de documents dans des situations complexes pour construire des savoirs ou mobiliser des savoirs pour répondre à une ou des questions.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La question de la littératie scolaire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93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9024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LA LECTURE, L’ECRITURE A L’ECOLE SONT  AVANT TOUT DES FORMES  SPECIFIQUES DE RAPPORT AU LANGAGE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547257"/>
            <a:ext cx="10515600" cy="3629706"/>
          </a:xfrm>
        </p:spPr>
        <p:txBody>
          <a:bodyPr/>
          <a:lstStyle/>
          <a:p>
            <a:r>
              <a:rPr lang="fr-FR" dirty="0" smtClean="0"/>
              <a:t>A l’école, les enfants conquièrent la langue écrite comme symbolisation du langage oral. </a:t>
            </a:r>
          </a:p>
          <a:p>
            <a:pPr marL="0" indent="0">
              <a:buNone/>
            </a:pPr>
            <a:r>
              <a:rPr lang="fr-FR" dirty="0" smtClean="0"/>
              <a:t>PUIS</a:t>
            </a:r>
          </a:p>
          <a:p>
            <a:r>
              <a:rPr lang="fr-FR" dirty="0" smtClean="0"/>
              <a:t>En apprenant à lire et à écrire, les enfants conquièrent la langue écrite en tant que langage.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175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La transversalité du CP au CE2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73729"/>
            <a:ext cx="10515600" cy="4103234"/>
          </a:xfrm>
        </p:spPr>
        <p:txBody>
          <a:bodyPr/>
          <a:lstStyle/>
          <a:p>
            <a:r>
              <a:rPr lang="fr-FR" dirty="0" smtClean="0"/>
              <a:t>Concevoir la progressivité et l’élaboration des compétences visées sur le cycle</a:t>
            </a:r>
          </a:p>
          <a:p>
            <a:r>
              <a:rPr lang="fr-FR" dirty="0" smtClean="0"/>
              <a:t>Les repères de progressivité pour construire les apprentissages sur le cycle 2.</a:t>
            </a:r>
          </a:p>
          <a:p>
            <a:r>
              <a:rPr lang="fr-FR" dirty="0" smtClean="0"/>
              <a:t>L’évaluation de ce que les élèves produisent qui passe par l’analyse de qu’ils interprètent.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952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Problème: la transcription de l’oral ne va pas de soi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 Comprendre que les mots sont des entités spécifiques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  </a:t>
            </a:r>
          </a:p>
          <a:p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Utiliser ce que l’on connaît par analogie sonore</a:t>
            </a:r>
          </a:p>
          <a:p>
            <a:pPr lvl="1"/>
            <a:r>
              <a:rPr lang="fr-FR" dirty="0" smtClean="0"/>
              <a:t> </a:t>
            </a:r>
            <a:r>
              <a:rPr lang="fr-FR" dirty="0" err="1" smtClean="0"/>
              <a:t>Géanavion</a:t>
            </a:r>
            <a:r>
              <a:rPr lang="fr-FR" dirty="0" smtClean="0"/>
              <a:t> </a:t>
            </a:r>
            <a:r>
              <a:rPr lang="fr-FR" dirty="0"/>
              <a:t>(J'ai un avion) / </a:t>
            </a:r>
            <a:r>
              <a:rPr lang="fr-FR" dirty="0" err="1"/>
              <a:t>séonpetigason</a:t>
            </a:r>
            <a:r>
              <a:rPr lang="fr-FR" dirty="0"/>
              <a:t> </a:t>
            </a:r>
            <a:r>
              <a:rPr lang="fr-FR" dirty="0" err="1"/>
              <a:t>kitapeanchian</a:t>
            </a:r>
            <a:r>
              <a:rPr lang="fr-FR" dirty="0"/>
              <a:t> (C'est un petit garçon qui </a:t>
            </a:r>
            <a:r>
              <a:rPr lang="fr-FR" dirty="0" smtClean="0"/>
              <a:t>tapait </a:t>
            </a:r>
            <a:r>
              <a:rPr lang="fr-FR" dirty="0"/>
              <a:t>un chien) (CP Janvier/février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 L’ours </a:t>
            </a:r>
            <a:r>
              <a:rPr lang="fr-FR" dirty="0"/>
              <a:t>n’est mes pas manger l’abricot (CP mars</a:t>
            </a:r>
            <a:r>
              <a:rPr lang="fr-FR" dirty="0" smtClean="0"/>
              <a:t>)</a:t>
            </a:r>
          </a:p>
          <a:p>
            <a:pPr lvl="1"/>
            <a:r>
              <a:rPr lang="fr-FR" dirty="0"/>
              <a:t> </a:t>
            </a:r>
            <a:r>
              <a:rPr lang="fr-FR" dirty="0" err="1"/>
              <a:t>Troi</a:t>
            </a:r>
            <a:r>
              <a:rPr lang="fr-FR" dirty="0"/>
              <a:t> </a:t>
            </a:r>
            <a:r>
              <a:rPr lang="fr-FR" dirty="0" err="1"/>
              <a:t>soiseaux</a:t>
            </a:r>
            <a:r>
              <a:rPr lang="fr-FR" dirty="0"/>
              <a:t>/ Six </a:t>
            </a:r>
            <a:r>
              <a:rPr lang="fr-FR" dirty="0" err="1"/>
              <a:t>sanfant</a:t>
            </a:r>
            <a:r>
              <a:rPr lang="fr-FR" dirty="0"/>
              <a:t>/mon </a:t>
            </a:r>
            <a:r>
              <a:rPr lang="fr-FR" dirty="0" err="1"/>
              <a:t>namiléléfant</a:t>
            </a:r>
            <a:r>
              <a:rPr lang="fr-FR" dirty="0" smtClean="0"/>
              <a:t>…</a:t>
            </a:r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 smtClean="0">
                <a:solidFill>
                  <a:srgbClr val="0070C0"/>
                </a:solidFill>
              </a:rPr>
              <a:t>Faire le lien avec le travail en phonologie, en catégorisation…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29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Un enseignement explicite? Comment? Pour quoi faire?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38200" y="2326821"/>
            <a:ext cx="10515600" cy="3850142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solidFill>
                  <a:srgbClr val="0070C0"/>
                </a:solidFill>
              </a:rPr>
              <a:t>But de la tâche</a:t>
            </a:r>
          </a:p>
          <a:p>
            <a:pPr marL="0" indent="0" algn="ctr">
              <a:buNone/>
            </a:pPr>
            <a:r>
              <a:rPr lang="fr-FR" dirty="0" smtClean="0">
                <a:solidFill>
                  <a:srgbClr val="0070C0"/>
                </a:solidFill>
              </a:rPr>
              <a:t>Procédure et critères de réussite</a:t>
            </a:r>
          </a:p>
          <a:p>
            <a:pPr marL="0" indent="0" algn="ctr">
              <a:buNone/>
            </a:pPr>
            <a:r>
              <a:rPr lang="fr-FR" dirty="0" smtClean="0">
                <a:solidFill>
                  <a:srgbClr val="0070C0"/>
                </a:solidFill>
              </a:rPr>
              <a:t>Sens de l’activité</a:t>
            </a:r>
          </a:p>
          <a:p>
            <a:pPr marL="0" indent="0" algn="ctr">
              <a:buNone/>
            </a:pPr>
            <a:r>
              <a:rPr lang="fr-FR" dirty="0" smtClean="0">
                <a:solidFill>
                  <a:srgbClr val="0070C0"/>
                </a:solidFill>
              </a:rPr>
              <a:t>Étayage et régulation</a:t>
            </a:r>
          </a:p>
          <a:p>
            <a:pPr marL="0" indent="0" algn="ctr">
              <a:buNone/>
            </a:pPr>
            <a:r>
              <a:rPr lang="fr-FR" dirty="0" smtClean="0">
                <a:solidFill>
                  <a:srgbClr val="0070C0"/>
                </a:solidFill>
              </a:rPr>
              <a:t>Explicitation par l’enseignant</a:t>
            </a:r>
          </a:p>
          <a:p>
            <a:pPr marL="0" indent="0" algn="ctr">
              <a:buNone/>
            </a:pPr>
            <a:r>
              <a:rPr lang="fr-FR" dirty="0" smtClean="0">
                <a:solidFill>
                  <a:srgbClr val="0070C0"/>
                </a:solidFill>
              </a:rPr>
              <a:t>Institutionnalisation/Abstraction</a:t>
            </a:r>
          </a:p>
          <a:p>
            <a:pPr marL="0" indent="0" algn="ctr">
              <a:buNone/>
            </a:pPr>
            <a:r>
              <a:rPr lang="fr-FR" dirty="0" smtClean="0">
                <a:solidFill>
                  <a:srgbClr val="0070C0"/>
                </a:solidFill>
              </a:rPr>
              <a:t>Transition ou transfert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4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Observer </a:t>
            </a:r>
            <a:r>
              <a:rPr lang="fr-FR" dirty="0">
                <a:solidFill>
                  <a:srgbClr val="0070C0"/>
                </a:solidFill>
              </a:rPr>
              <a:t>et analyser </a:t>
            </a:r>
            <a:r>
              <a:rPr lang="fr-FR" dirty="0" smtClean="0">
                <a:solidFill>
                  <a:srgbClr val="0070C0"/>
                </a:solidFill>
              </a:rPr>
              <a:t>les procédures mobilisées par les élèves dans l’activité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082833"/>
            <a:ext cx="10515600" cy="3094129"/>
          </a:xfrm>
        </p:spPr>
        <p:txBody>
          <a:bodyPr/>
          <a:lstStyle/>
          <a:p>
            <a:r>
              <a:rPr lang="fr-FR" dirty="0" smtClean="0"/>
              <a:t>Difficile,</a:t>
            </a:r>
          </a:p>
          <a:p>
            <a:r>
              <a:rPr lang="fr-FR" dirty="0" smtClean="0"/>
              <a:t>Indispensable,</a:t>
            </a:r>
          </a:p>
          <a:p>
            <a:r>
              <a:rPr lang="fr-FR" dirty="0" smtClean="0"/>
              <a:t>Compréhension et Interprétation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219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VOS PREOCCUPATIONS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 partir des réponses aux questions posées, voici ce que nous pouvons dire: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ENSEIGNEMENT DE LA LECTURE</a:t>
            </a:r>
          </a:p>
          <a:p>
            <a:pPr marL="457200" lvl="1" indent="0">
              <a:buNone/>
            </a:pPr>
            <a:r>
              <a:rPr lang="fr-FR" dirty="0" smtClean="0"/>
              <a:t>COHERENCE DE L’ENSEIGNEMENT</a:t>
            </a:r>
          </a:p>
          <a:p>
            <a:pPr marL="457200" lvl="1" indent="0">
              <a:buNone/>
            </a:pPr>
            <a:r>
              <a:rPr lang="fr-FR" dirty="0" smtClean="0"/>
              <a:t>VOS QUESTIONS OU SUGGESTIONS</a:t>
            </a:r>
          </a:p>
        </p:txBody>
      </p:sp>
    </p:spTree>
    <p:extLst>
      <p:ext uri="{BB962C8B-B14F-4D97-AF65-F5344CB8AC3E}">
        <p14:creationId xmlns:p14="http://schemas.microsoft.com/office/powerpoint/2010/main" val="36399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Travailler les consignes et les relances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Questionner avant,</a:t>
            </a:r>
          </a:p>
          <a:p>
            <a:r>
              <a:rPr lang="fr-FR" dirty="0" smtClean="0"/>
              <a:t>Questionner encore pendant et après, </a:t>
            </a:r>
          </a:p>
          <a:p>
            <a:r>
              <a:rPr lang="fr-FR" dirty="0" smtClean="0"/>
              <a:t>Poser l’écart et leur demander comment ils vont s’y prendre alors</a:t>
            </a:r>
          </a:p>
          <a:p>
            <a:r>
              <a:rPr lang="fr-FR" dirty="0" smtClean="0"/>
              <a:t>Donc au fur et à mesure:</a:t>
            </a:r>
          </a:p>
          <a:p>
            <a:pPr lvl="1"/>
            <a:r>
              <a:rPr lang="fr-FR" dirty="0" smtClean="0"/>
              <a:t>Travail collectif,</a:t>
            </a:r>
          </a:p>
          <a:p>
            <a:pPr lvl="1"/>
            <a:r>
              <a:rPr lang="fr-FR" dirty="0" smtClean="0"/>
              <a:t>Des situations de questionnement plus que des questions, </a:t>
            </a:r>
          </a:p>
          <a:p>
            <a:pPr lvl="1"/>
            <a:r>
              <a:rPr lang="fr-FR" dirty="0" smtClean="0"/>
              <a:t>Relance et étayage,</a:t>
            </a:r>
          </a:p>
          <a:p>
            <a:pPr lvl="1"/>
            <a:r>
              <a:rPr lang="fr-FR" dirty="0" smtClean="0"/>
              <a:t>Verbalisation.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388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0482" y="1312409"/>
            <a:ext cx="8324850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33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Travailler en amont de l’activité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16491" cy="4598926"/>
          </a:xfrm>
        </p:spPr>
        <p:txBody>
          <a:bodyPr/>
          <a:lstStyle/>
          <a:p>
            <a:r>
              <a:rPr lang="fr-FR" dirty="0" smtClean="0"/>
              <a:t>A l’accueil,</a:t>
            </a:r>
          </a:p>
          <a:p>
            <a:r>
              <a:rPr lang="fr-FR" dirty="0" smtClean="0"/>
              <a:t>Juste avant l’activité,</a:t>
            </a:r>
          </a:p>
          <a:p>
            <a:r>
              <a:rPr lang="fr-FR" dirty="0" smtClean="0"/>
              <a:t>Faire produire,</a:t>
            </a:r>
          </a:p>
          <a:p>
            <a:r>
              <a:rPr lang="fr-FR" dirty="0" smtClean="0"/>
              <a:t>Mobiliser des notions lexicales,</a:t>
            </a:r>
          </a:p>
          <a:p>
            <a:r>
              <a:rPr lang="fr-FR" dirty="0" smtClean="0"/>
              <a:t>Mobiliser des trames narratives,</a:t>
            </a:r>
          </a:p>
          <a:p>
            <a:r>
              <a:rPr lang="fr-FR" dirty="0" smtClean="0"/>
              <a:t>Travailler la fluence.</a:t>
            </a:r>
          </a:p>
        </p:txBody>
      </p:sp>
    </p:spTree>
    <p:extLst>
      <p:ext uri="{BB962C8B-B14F-4D97-AF65-F5344CB8AC3E}">
        <p14:creationId xmlns:p14="http://schemas.microsoft.com/office/powerpoint/2010/main" val="165472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Pendant l’activité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Des sollicitations multiples et des choix contraints. Cela est complexe et explique l’écart entre ce qu’on a préparé et ce qu’on réalise.</a:t>
            </a:r>
          </a:p>
          <a:p>
            <a:r>
              <a:rPr lang="fr-FR" dirty="0" smtClean="0"/>
              <a:t>Quelques petits points que nous enseigne les résultats de la recherche quant aux pratiques enseignantes:</a:t>
            </a:r>
          </a:p>
          <a:p>
            <a:pPr lvl="1"/>
            <a:r>
              <a:rPr lang="fr-FR" dirty="0" smtClean="0"/>
              <a:t>Les retours faits aux élèves </a:t>
            </a:r>
          </a:p>
          <a:p>
            <a:pPr lvl="1"/>
            <a:r>
              <a:rPr lang="fr-FR" dirty="0" smtClean="0"/>
              <a:t>L’habillage des tâches </a:t>
            </a:r>
          </a:p>
          <a:p>
            <a:pPr lvl="1"/>
            <a:r>
              <a:rPr lang="fr-FR" dirty="0" smtClean="0"/>
              <a:t>Les retours faits par l’enseignant.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769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La question de la dévolution et du creusement des écarts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490107"/>
            <a:ext cx="10515600" cy="3686856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Risques?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Avantages?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A quelles conditions?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533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Après l’activité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455817"/>
            <a:ext cx="10515600" cy="3721146"/>
          </a:xfrm>
        </p:spPr>
        <p:txBody>
          <a:bodyPr/>
          <a:lstStyle/>
          <a:p>
            <a:r>
              <a:rPr lang="fr-FR" dirty="0" smtClean="0"/>
              <a:t>Faire le point</a:t>
            </a:r>
          </a:p>
          <a:p>
            <a:r>
              <a:rPr lang="fr-FR" dirty="0" smtClean="0"/>
              <a:t>Verbaliser explicitement</a:t>
            </a:r>
          </a:p>
          <a:p>
            <a:r>
              <a:rPr lang="fr-FR" dirty="0" smtClean="0"/>
              <a:t>Se mettre d’accord, comparer…</a:t>
            </a:r>
          </a:p>
          <a:p>
            <a:r>
              <a:rPr lang="fr-FR" dirty="0" smtClean="0"/>
              <a:t>Réguler et exprimer pour mémoriser</a:t>
            </a:r>
          </a:p>
          <a:p>
            <a:r>
              <a:rPr lang="fr-FR" dirty="0" smtClean="0"/>
              <a:t>Faire le lien avec la suite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324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Résumé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7200" dirty="0" smtClean="0">
                <a:solidFill>
                  <a:srgbClr val="0070C0"/>
                </a:solidFill>
              </a:rPr>
              <a:t>PRENDRE LE TEMPS,</a:t>
            </a:r>
          </a:p>
          <a:p>
            <a:pPr marL="0" indent="0">
              <a:buNone/>
            </a:pPr>
            <a:r>
              <a:rPr lang="fr-FR" sz="7200" dirty="0" smtClean="0">
                <a:solidFill>
                  <a:srgbClr val="0070C0"/>
                </a:solidFill>
              </a:rPr>
              <a:t>PERDRE DU TEMPS POUR EN GAGNER…</a:t>
            </a:r>
            <a:endParaRPr lang="fr-FR" sz="7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98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Des temps dédiés, fléchés: identifier ce qui est déjà bien mis en œuvre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81893"/>
            <a:ext cx="10515600" cy="4095070"/>
          </a:xfrm>
        </p:spPr>
        <p:txBody>
          <a:bodyPr/>
          <a:lstStyle/>
          <a:p>
            <a:r>
              <a:rPr lang="fr-FR" dirty="0" smtClean="0"/>
              <a:t>Chaque semaine des activités dans les domaines évoqués, </a:t>
            </a:r>
          </a:p>
          <a:p>
            <a:pPr lvl="1"/>
            <a:r>
              <a:rPr lang="fr-FR" dirty="0"/>
              <a:t>c</a:t>
            </a:r>
            <a:r>
              <a:rPr lang="fr-FR" dirty="0" smtClean="0"/>
              <a:t>lairement identifiés,</a:t>
            </a:r>
          </a:p>
          <a:p>
            <a:pPr lvl="1"/>
            <a:r>
              <a:rPr lang="fr-FR" dirty="0"/>
              <a:t>r</a:t>
            </a:r>
            <a:r>
              <a:rPr lang="fr-FR" dirty="0" smtClean="0"/>
              <a:t>itualisés,</a:t>
            </a:r>
          </a:p>
          <a:p>
            <a:pPr lvl="1"/>
            <a:r>
              <a:rPr lang="fr-FR" dirty="0" smtClean="0"/>
              <a:t>différenciés.</a:t>
            </a:r>
          </a:p>
          <a:p>
            <a:r>
              <a:rPr lang="fr-FR" dirty="0" smtClean="0"/>
              <a:t>Aider les élèves à mémoriser ce qu’il s’agit d’apprendre et comment pour libérer la mémoire de travail et mieux apprendre.</a:t>
            </a:r>
          </a:p>
          <a:p>
            <a:r>
              <a:rPr lang="fr-FR" dirty="0" smtClean="0"/>
              <a:t>Identifier ce que vous mettez en œuvre, comment et dans quelles proportions respectives.</a:t>
            </a:r>
          </a:p>
          <a:p>
            <a:pPr marL="457200" lvl="1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827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5350" y="1465943"/>
            <a:ext cx="10515600" cy="2510745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Des situations dans toutes les disciplines</a:t>
            </a:r>
            <a:br>
              <a:rPr lang="fr-FR" dirty="0" smtClean="0">
                <a:solidFill>
                  <a:srgbClr val="0070C0"/>
                </a:solidFill>
              </a:rPr>
            </a:br>
            <a:r>
              <a:rPr lang="fr-FR" dirty="0" smtClean="0">
                <a:solidFill>
                  <a:srgbClr val="0070C0"/>
                </a:solidFill>
              </a:rPr>
              <a:t>Des activités phares dans les ateliers</a:t>
            </a:r>
            <a:br>
              <a:rPr lang="fr-FR" dirty="0" smtClean="0">
                <a:solidFill>
                  <a:srgbClr val="0070C0"/>
                </a:solidFill>
              </a:rPr>
            </a:br>
            <a:r>
              <a:rPr lang="fr-FR" dirty="0" smtClean="0">
                <a:solidFill>
                  <a:srgbClr val="0070C0"/>
                </a:solidFill>
              </a:rPr>
              <a:t>Un exemple à tester</a:t>
            </a:r>
            <a:br>
              <a:rPr lang="fr-FR" dirty="0" smtClean="0">
                <a:solidFill>
                  <a:srgbClr val="0070C0"/>
                </a:solidFill>
              </a:rPr>
            </a:b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60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4832"/>
          </a:xfrm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Des dispositifs et des supports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Travail individuel: recherche (court), </a:t>
            </a:r>
            <a:r>
              <a:rPr lang="fr-FR" dirty="0" err="1" smtClean="0"/>
              <a:t>rebrassage</a:t>
            </a:r>
            <a:r>
              <a:rPr lang="fr-FR" dirty="0" smtClean="0"/>
              <a:t> (long)</a:t>
            </a:r>
          </a:p>
          <a:p>
            <a:r>
              <a:rPr lang="fr-FR" dirty="0" smtClean="0"/>
              <a:t>Travail collectif : recherche </a:t>
            </a:r>
            <a:r>
              <a:rPr lang="fr-FR" dirty="0"/>
              <a:t>(</a:t>
            </a:r>
            <a:r>
              <a:rPr lang="fr-FR" dirty="0" smtClean="0"/>
              <a:t>long)</a:t>
            </a:r>
          </a:p>
          <a:p>
            <a:r>
              <a:rPr lang="fr-FR" dirty="0" smtClean="0"/>
              <a:t>Cahier de recherche: initier et favoriser la réflexivité dès le CP</a:t>
            </a:r>
          </a:p>
          <a:p>
            <a:r>
              <a:rPr lang="fr-FR" dirty="0" smtClean="0"/>
              <a:t>Concevoir des supports de jeux : domino, loto, </a:t>
            </a:r>
            <a:r>
              <a:rPr lang="fr-FR" dirty="0" err="1" smtClean="0"/>
              <a:t>mémory</a:t>
            </a:r>
            <a:r>
              <a:rPr lang="fr-FR" dirty="0" smtClean="0"/>
              <a:t>, quizz, jeu des familles qui sont déclinés  à partir des contenus travaillés</a:t>
            </a:r>
          </a:p>
          <a:p>
            <a:r>
              <a:rPr lang="fr-FR" dirty="0" smtClean="0"/>
              <a:t>Écrire, écrire, écrire…</a:t>
            </a:r>
          </a:p>
          <a:p>
            <a:r>
              <a:rPr lang="fr-FR" dirty="0" smtClean="0"/>
              <a:t>S’enregistrer et s’écouter</a:t>
            </a:r>
          </a:p>
          <a:p>
            <a:r>
              <a:rPr lang="fr-FR" dirty="0" smtClean="0"/>
              <a:t>Créer des supports pour les autres élèves ou classes…</a:t>
            </a:r>
          </a:p>
          <a:p>
            <a:r>
              <a:rPr lang="fr-FR" dirty="0" smtClean="0"/>
              <a:t>Être en contact avec les lieux et les objets culturels</a:t>
            </a:r>
          </a:p>
          <a:p>
            <a:r>
              <a:rPr lang="fr-FR" dirty="0" smtClean="0"/>
              <a:t>Concevoir des expositions, des affichages, des visites de la classe pour les parents…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98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CROISER DIFFERENTS CHAMPS DE RECHERCHE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endParaRPr lang="fr-FR" dirty="0" smtClean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PSYCHOLOGIE COGNITIVE</a:t>
            </a: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algn="r"/>
            <a:r>
              <a:rPr lang="fr-FR" smtClean="0">
                <a:solidFill>
                  <a:srgbClr val="0070C0"/>
                </a:solidFill>
              </a:rPr>
              <a:t>SOCIOLINGUISTIQUE</a:t>
            </a:r>
          </a:p>
          <a:p>
            <a:pPr marL="0" indent="0" algn="r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marL="0" indent="0" algn="r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SOCIOLOGIE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fr-FR" dirty="0" smtClean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Informer de l’état de la recherche</a:t>
            </a:r>
          </a:p>
          <a:p>
            <a:endParaRPr lang="fr-FR" dirty="0">
              <a:solidFill>
                <a:srgbClr val="0070C0"/>
              </a:solidFill>
            </a:endParaRPr>
          </a:p>
          <a:p>
            <a:endParaRPr lang="fr-FR" dirty="0" smtClean="0">
              <a:solidFill>
                <a:srgbClr val="0070C0"/>
              </a:solidFill>
            </a:endParaRPr>
          </a:p>
          <a:p>
            <a:endParaRPr lang="fr-FR" dirty="0" smtClean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Proposer des activités phares intégrées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005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95943"/>
            <a:ext cx="10515600" cy="1494745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De la catégorisation de mots à la création de phrases et à </a:t>
            </a:r>
            <a:r>
              <a:rPr lang="fr-FR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l’étude de la langue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481943"/>
            <a:ext cx="10515600" cy="3695020"/>
          </a:xfrm>
        </p:spPr>
        <p:txBody>
          <a:bodyPr/>
          <a:lstStyle/>
          <a:p>
            <a:pPr algn="ctr"/>
            <a:r>
              <a:rPr lang="fr-FR" dirty="0" smtClean="0"/>
              <a:t>Collectes </a:t>
            </a:r>
            <a:r>
              <a:rPr lang="fr-FR" dirty="0"/>
              <a:t>de mots, </a:t>
            </a:r>
            <a:r>
              <a:rPr lang="fr-FR" dirty="0">
                <a:hlinkClick r:id="rId2" action="ppaction://hlinkfile"/>
              </a:rPr>
              <a:t>catégorisation de mots, jeux avec ces catégories</a:t>
            </a:r>
            <a:endParaRPr lang="fr-FR" dirty="0"/>
          </a:p>
          <a:p>
            <a:pPr lvl="2"/>
            <a:r>
              <a:rPr lang="fr-FR" dirty="0"/>
              <a:t>Passer du prélèvement à la réflexion sur les mots</a:t>
            </a:r>
          </a:p>
          <a:p>
            <a:pPr lvl="2"/>
            <a:r>
              <a:rPr lang="fr-FR" dirty="0"/>
              <a:t>S’appuyer sur la grammaire </a:t>
            </a:r>
            <a:r>
              <a:rPr lang="fr-FR" dirty="0" smtClean="0"/>
              <a:t>intuitive pour travailler et ritualiser les activités de substitution en grand nombre</a:t>
            </a:r>
            <a:endParaRPr lang="fr-FR" dirty="0"/>
          </a:p>
          <a:p>
            <a:pPr lvl="2"/>
            <a:r>
              <a:rPr lang="fr-FR" dirty="0"/>
              <a:t>Choisir des catégorisations larges puis de plus en plus fines : étiqueter tout de suite avec le terme grammatical</a:t>
            </a:r>
          </a:p>
          <a:p>
            <a:pPr lvl="2"/>
            <a:r>
              <a:rPr lang="fr-FR" dirty="0"/>
              <a:t>Apprendre et apporter des classifications complexes pour stocker le </a:t>
            </a:r>
            <a:r>
              <a:rPr lang="fr-FR" dirty="0" smtClean="0"/>
              <a:t>vocabulaire</a:t>
            </a:r>
          </a:p>
          <a:p>
            <a:pPr lvl="2"/>
            <a:r>
              <a:rPr lang="fr-FR" dirty="0" smtClean="0"/>
              <a:t>Déconstruire des catégories pour en réaliser d’autres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909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63287"/>
            <a:ext cx="10515600" cy="628649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/>
            </a:r>
            <a:br>
              <a:rPr lang="fr-FR" dirty="0" smtClean="0">
                <a:solidFill>
                  <a:srgbClr val="0070C0"/>
                </a:solidFill>
              </a:rPr>
            </a:br>
            <a:r>
              <a:rPr lang="fr-FR" sz="2700" dirty="0" smtClean="0">
                <a:solidFill>
                  <a:srgbClr val="0070C0"/>
                </a:solidFill>
              </a:rPr>
              <a:t>De la </a:t>
            </a:r>
            <a:r>
              <a:rPr lang="fr-FR" sz="2700" dirty="0">
                <a:solidFill>
                  <a:srgbClr val="0070C0"/>
                </a:solidFill>
              </a:rPr>
              <a:t>catégorisation de mots à la création de phrases et à l’étude de la langue</a:t>
            </a:r>
            <a:r>
              <a:rPr lang="fr-FR" dirty="0">
                <a:solidFill>
                  <a:srgbClr val="0070C0"/>
                </a:solidFill>
              </a:rPr>
              <a:t/>
            </a:r>
            <a:br>
              <a:rPr lang="fr-FR" dirty="0">
                <a:solidFill>
                  <a:srgbClr val="0070C0"/>
                </a:solidFill>
              </a:rPr>
            </a:b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1560" y="1825625"/>
            <a:ext cx="840888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83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Des ateliers </a:t>
            </a:r>
            <a:r>
              <a:rPr lang="fr-FR" dirty="0">
                <a:solidFill>
                  <a:srgbClr val="0070C0"/>
                </a:solidFill>
              </a:rPr>
              <a:t>à</a:t>
            </a:r>
            <a:r>
              <a:rPr lang="fr-FR" dirty="0" smtClean="0">
                <a:solidFill>
                  <a:srgbClr val="0070C0"/>
                </a:solidFill>
              </a:rPr>
              <a:t> venir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995447"/>
            <a:ext cx="10515600" cy="3181515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Des propositions de mise en œuvre:</a:t>
            </a: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Première série : </a:t>
            </a:r>
            <a:r>
              <a:rPr lang="fr-FR" dirty="0">
                <a:solidFill>
                  <a:srgbClr val="0070C0"/>
                </a:solidFill>
              </a:rPr>
              <a:t>étude de la langue, identification</a:t>
            </a:r>
            <a:r>
              <a:rPr lang="fr-FR" dirty="0" smtClean="0">
                <a:solidFill>
                  <a:srgbClr val="0070C0"/>
                </a:solidFill>
              </a:rPr>
              <a:t>, écriture.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Deuxième série : </a:t>
            </a:r>
            <a:r>
              <a:rPr lang="fr-FR" dirty="0">
                <a:solidFill>
                  <a:srgbClr val="0070C0"/>
                </a:solidFill>
              </a:rPr>
              <a:t>compréhension, </a:t>
            </a:r>
            <a:r>
              <a:rPr lang="fr-FR" dirty="0" smtClean="0">
                <a:solidFill>
                  <a:srgbClr val="0070C0"/>
                </a:solidFill>
              </a:rPr>
              <a:t>acculturation, écriture.</a:t>
            </a: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Des mutualisations…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69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373" y="873577"/>
            <a:ext cx="5399098" cy="4808765"/>
          </a:xfr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152244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De l’écriture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Jeu de reconnaissance de mots dans une liste</a:t>
            </a: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Copie flash et droit au regard</a:t>
            </a:r>
          </a:p>
          <a:p>
            <a:pPr marL="0" indent="0">
              <a:buNone/>
            </a:pPr>
            <a:endParaRPr lang="fr-FR" dirty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Encodage, lexique mental et autoévaluation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33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>
                <a:solidFill>
                  <a:srgbClr val="0070C0"/>
                </a:solidFill>
              </a:rPr>
              <a:t>De l’identification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196193"/>
            <a:ext cx="10515600" cy="3980770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Construire progressivement les compétences visées, en veillant à trois critères:</a:t>
            </a: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lvl="1"/>
            <a:r>
              <a:rPr lang="fr-FR" dirty="0" smtClean="0"/>
              <a:t>Relatifs à la nature des unités travaillées ( syllabes, phonèmes, attaque,  rimes); </a:t>
            </a:r>
          </a:p>
          <a:p>
            <a:pPr lvl="1"/>
            <a:r>
              <a:rPr lang="fr-FR" dirty="0" smtClean="0"/>
              <a:t>à leur position (syllabe ou phonème en position initiale, finale, interne);</a:t>
            </a:r>
          </a:p>
          <a:p>
            <a:pPr lvl="1"/>
            <a:r>
              <a:rPr lang="fr-FR" dirty="0" smtClean="0"/>
              <a:t>à leur structure (syllabe :V,CV, CCV, CVC, CCVC; phonème : V ou C; rimes: attaque…)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513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De l’écriture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1789611"/>
            <a:ext cx="10515600" cy="4415246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583681" y="2168434"/>
            <a:ext cx="4310742" cy="3892731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Pardi</a:t>
            </a:r>
          </a:p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Mercredi</a:t>
            </a:r>
          </a:p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Mardi</a:t>
            </a:r>
          </a:p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Maredi</a:t>
            </a:r>
            <a:endParaRPr lang="fr-FR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Mari</a:t>
            </a:r>
          </a:p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Mardi</a:t>
            </a:r>
          </a:p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Mirdi</a:t>
            </a:r>
            <a:endParaRPr lang="fr-FR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dirty="0">
              <a:ln>
                <a:solidFill>
                  <a:srgbClr val="00B0F0"/>
                </a:solidFill>
              </a:ln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45475" y="2168434"/>
            <a:ext cx="3265714" cy="979715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Mardi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345475" y="1825625"/>
            <a:ext cx="2978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Recto de la feuille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7306495" y="1797731"/>
            <a:ext cx="2978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Verso de la feuille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171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De la fluence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Sur des textes connus</a:t>
            </a:r>
          </a:p>
          <a:p>
            <a:endParaRPr lang="fr-FR" dirty="0" smtClean="0"/>
          </a:p>
          <a:p>
            <a:r>
              <a:rPr lang="fr-FR" dirty="0" smtClean="0"/>
              <a:t>Penser enseignement intégré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612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De la compréhension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Se mettre à la place des personnages</a:t>
            </a:r>
          </a:p>
          <a:p>
            <a:pPr marL="0" indent="0">
              <a:buNone/>
            </a:pP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Apprendre à faire des hypothèses et à les réviser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81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De l’acculturation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Parler sur les histoires: théâtralisation et schématisation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957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Approche de la psychologie cognitive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155371"/>
            <a:ext cx="10515600" cy="4021592"/>
          </a:xfrm>
        </p:spPr>
        <p:txBody>
          <a:bodyPr/>
          <a:lstStyle/>
          <a:p>
            <a:r>
              <a:rPr lang="fr-FR" dirty="0" smtClean="0"/>
              <a:t>Ces recherches s’intéressent aux processus mentaux suivants: mémoire, raisonnement, langage, attention, perception…</a:t>
            </a:r>
          </a:p>
          <a:p>
            <a:r>
              <a:rPr lang="fr-FR" dirty="0" smtClean="0"/>
              <a:t>Elles analysent les processus et les fonctions supérieures mises en œuvre dans la lecture</a:t>
            </a:r>
          </a:p>
          <a:p>
            <a:r>
              <a:rPr lang="fr-FR" dirty="0" smtClean="0"/>
              <a:t>Dans ces recherches, les neuro sciences constituent une approche qui se centre sur le fonctionnement du cerveau au moyen de l’imagerie cérébrale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210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Des ressources …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061607"/>
            <a:ext cx="10515600" cy="3115356"/>
          </a:xfrm>
        </p:spPr>
        <p:txBody>
          <a:bodyPr/>
          <a:lstStyle/>
          <a:p>
            <a:r>
              <a:rPr lang="fr-FR" dirty="0" smtClean="0"/>
              <a:t>Vous trouverez sur le site de la circonscription l’ensemble des ressources et plus encore…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387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987879" y="1771650"/>
            <a:ext cx="10365921" cy="43923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8504"/>
          </a:xfrm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L’ENSEIGNEMENT DE LA LECTURE</a:t>
            </a:r>
            <a:endParaRPr lang="fr-FR" dirty="0">
              <a:solidFill>
                <a:srgbClr val="0070C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858704"/>
              </p:ext>
            </p:extLst>
          </p:nvPr>
        </p:nvGraphicFramePr>
        <p:xfrm>
          <a:off x="838200" y="1695790"/>
          <a:ext cx="10515600" cy="4772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llipse 2"/>
          <p:cNvSpPr/>
          <p:nvPr/>
        </p:nvSpPr>
        <p:spPr>
          <a:xfrm>
            <a:off x="4991100" y="3789022"/>
            <a:ext cx="2359478" cy="2146414"/>
          </a:xfrm>
          <a:prstGeom prst="ellipse">
            <a:avLst/>
          </a:prstGeom>
          <a:solidFill>
            <a:srgbClr val="AF63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LECTURE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690258" y="1281794"/>
            <a:ext cx="5102678" cy="71845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Projet de lecteur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27077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15229"/>
            <a:ext cx="10515600" cy="1325563"/>
          </a:xfrm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La conférence de consensus ‘’Lire, écrire’’. </a:t>
            </a:r>
            <a:r>
              <a:rPr lang="fr-FR" sz="2800" i="1" dirty="0" smtClean="0">
                <a:solidFill>
                  <a:srgbClr val="0070C0"/>
                </a:solidFill>
              </a:rPr>
              <a:t>(2507 élèves, 131 classes)</a:t>
            </a:r>
            <a:endParaRPr lang="fr-FR" sz="2800" i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51263"/>
            <a:ext cx="10515600" cy="4225699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Elle souligne plusieurs points :</a:t>
            </a:r>
          </a:p>
          <a:p>
            <a:endParaRPr lang="fr-FR" dirty="0" smtClean="0">
              <a:solidFill>
                <a:srgbClr val="0070C0"/>
              </a:solidFill>
            </a:endParaRPr>
          </a:p>
          <a:p>
            <a:pPr lvl="1"/>
            <a:r>
              <a:rPr lang="fr-FR" dirty="0"/>
              <a:t>Le rythme </a:t>
            </a:r>
            <a:r>
              <a:rPr lang="fr-FR" dirty="0" smtClean="0"/>
              <a:t>d’apprentissage des correspondances </a:t>
            </a:r>
            <a:r>
              <a:rPr lang="fr-FR" dirty="0" err="1" smtClean="0"/>
              <a:t>grapho</a:t>
            </a:r>
            <a:r>
              <a:rPr lang="fr-FR" dirty="0" smtClean="0"/>
              <a:t> phonétiques; </a:t>
            </a:r>
            <a:endParaRPr lang="fr-FR" dirty="0"/>
          </a:p>
          <a:p>
            <a:pPr lvl="1"/>
            <a:r>
              <a:rPr lang="fr-FR" dirty="0"/>
              <a:t>L’étude de la langue; </a:t>
            </a:r>
          </a:p>
          <a:p>
            <a:pPr lvl="1"/>
            <a:r>
              <a:rPr lang="fr-FR" dirty="0"/>
              <a:t>Dans une moindre mesure la compréhension;</a:t>
            </a:r>
          </a:p>
          <a:p>
            <a:pPr lvl="1"/>
            <a:r>
              <a:rPr lang="fr-FR" dirty="0"/>
              <a:t>Le rallongement de la durée d’enseignement lecture.</a:t>
            </a:r>
          </a:p>
          <a:p>
            <a:pPr marL="0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708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</a:rPr>
              <a:t>La conférence de consensus ‘’Lire, écrire’’.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76993"/>
            <a:ext cx="10515600" cy="4099969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endParaRPr lang="fr-FR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La durée de l’enseignement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L’enseignement du code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Les pratiques enseignantes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L’influence des pratiques sur les performances des élèves</a:t>
            </a: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3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690463" cy="679904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70C0"/>
                </a:solidFill>
              </a:rPr>
              <a:t>La conférence de consensus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534193"/>
            <a:ext cx="10515600" cy="3642769"/>
          </a:xfrm>
        </p:spPr>
        <p:txBody>
          <a:bodyPr/>
          <a:lstStyle/>
          <a:p>
            <a:pPr lvl="1"/>
            <a:r>
              <a:rPr lang="fr-FR" dirty="0">
                <a:hlinkClick r:id="rId2" action="ppaction://hlinkfile"/>
              </a:rPr>
              <a:t>La vitesse </a:t>
            </a:r>
            <a:r>
              <a:rPr lang="fr-FR" dirty="0" smtClean="0">
                <a:hlinkClick r:id="rId2" action="ppaction://hlinkfile"/>
              </a:rPr>
              <a:t>d’étude </a:t>
            </a:r>
            <a:r>
              <a:rPr lang="fr-FR" dirty="0">
                <a:hlinkClick r:id="rId2" action="ppaction://hlinkfile"/>
              </a:rPr>
              <a:t>des CGP </a:t>
            </a:r>
            <a:r>
              <a:rPr lang="fr-FR" dirty="0" smtClean="0"/>
              <a:t>;</a:t>
            </a:r>
          </a:p>
          <a:p>
            <a:pPr lvl="1"/>
            <a:r>
              <a:rPr lang="fr-FR" dirty="0" err="1" smtClean="0">
                <a:hlinkClick r:id="rId3" action="ppaction://hlinkfile"/>
              </a:rPr>
              <a:t>Anagraph</a:t>
            </a:r>
            <a:r>
              <a:rPr lang="fr-FR" dirty="0" smtClean="0"/>
              <a:t> une plate forme pour les enseignants.</a:t>
            </a:r>
            <a:endParaRPr lang="fr-FR" dirty="0"/>
          </a:p>
          <a:p>
            <a:pPr lvl="1"/>
            <a:r>
              <a:rPr lang="fr-FR" dirty="0"/>
              <a:t>Le taux de déchiffrabilité des textes </a:t>
            </a:r>
            <a:r>
              <a:rPr lang="fr-FR" dirty="0" smtClean="0"/>
              <a:t>proposés (supérieur à 70%) . </a:t>
            </a:r>
            <a:r>
              <a:rPr lang="fr-FR" dirty="0"/>
              <a:t>Dissocier textes liés à l’apprentissage et textes compréhension ( texte lu par l’adulte);</a:t>
            </a:r>
          </a:p>
          <a:p>
            <a:pPr lvl="1"/>
            <a:r>
              <a:rPr lang="fr-FR" dirty="0"/>
              <a:t>L’importance des </a:t>
            </a:r>
            <a:r>
              <a:rPr lang="fr-FR" dirty="0">
                <a:hlinkClick r:id="rId4" action="ppaction://hlinkfile"/>
              </a:rPr>
              <a:t>activités d’encodage </a:t>
            </a:r>
            <a:r>
              <a:rPr lang="fr-FR" dirty="0"/>
              <a:t>( dictée et autonome);</a:t>
            </a:r>
          </a:p>
          <a:p>
            <a:pPr lvl="1"/>
            <a:r>
              <a:rPr lang="fr-FR" dirty="0" smtClean="0"/>
              <a:t>Importance </a:t>
            </a:r>
            <a:r>
              <a:rPr lang="fr-FR" dirty="0"/>
              <a:t>de la lecture à haute voix / fluence ( sur déchiffrage et lecture)</a:t>
            </a:r>
          </a:p>
          <a:p>
            <a:pPr lvl="1"/>
            <a:r>
              <a:rPr lang="fr-FR" dirty="0"/>
              <a:t>Pas d’effet </a:t>
            </a:r>
            <a:r>
              <a:rPr lang="fr-FR" dirty="0" smtClean="0"/>
              <a:t>manuel</a:t>
            </a:r>
          </a:p>
          <a:p>
            <a:pPr marL="457200" lvl="1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222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2935</TotalTime>
  <Words>1715</Words>
  <Application>Microsoft Office PowerPoint</Application>
  <PresentationFormat>Grand écran</PresentationFormat>
  <Paragraphs>288</Paragraphs>
  <Slides>50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50</vt:i4>
      </vt:variant>
    </vt:vector>
  </HeadingPairs>
  <TitlesOfParts>
    <vt:vector size="54" baseType="lpstr">
      <vt:lpstr>Arial</vt:lpstr>
      <vt:lpstr>Calibri</vt:lpstr>
      <vt:lpstr>Calibri Light</vt:lpstr>
      <vt:lpstr>Thème Office</vt:lpstr>
      <vt:lpstr>LES  DIFFERENTES COMPOSANTES DE LA LECTURE AU CYCLE 2</vt:lpstr>
      <vt:lpstr>LE CONTEXTE</vt:lpstr>
      <vt:lpstr>VOS PREOCCUPATIONS</vt:lpstr>
      <vt:lpstr>CROISER DIFFERENTS CHAMPS DE RECHERCHE</vt:lpstr>
      <vt:lpstr>Approche de la psychologie cognitive</vt:lpstr>
      <vt:lpstr>L’ENSEIGNEMENT DE LA LECTURE</vt:lpstr>
      <vt:lpstr>La conférence de consensus ‘’Lire, écrire’’. (2507 élèves, 131 classes)</vt:lpstr>
      <vt:lpstr>La conférence de consensus ‘’Lire, écrire’’. </vt:lpstr>
      <vt:lpstr>La conférence de consensus</vt:lpstr>
      <vt:lpstr>La conférence de consensus ‘’Lire, écrire’’. </vt:lpstr>
      <vt:lpstr>La conférence de consensus ‘’Lire, écrire’’. </vt:lpstr>
      <vt:lpstr>La conférence de consensus ‘’Lire, écrire’’. </vt:lpstr>
      <vt:lpstr>La conférence de consensus ‘’Lire, écrire’’. </vt:lpstr>
      <vt:lpstr>La conférence de consensus ‘’Lire, écrire’’. </vt:lpstr>
      <vt:lpstr>Approche des neuro sciences</vt:lpstr>
      <vt:lpstr>Lecteur expert: recyclage neuronal</vt:lpstr>
      <vt:lpstr>Lire : des multiples voies et des lexiques mentaux qui associent sens et forme</vt:lpstr>
      <vt:lpstr>Ecriture et lecture : Le français une langue opaque</vt:lpstr>
      <vt:lpstr>Et alors?</vt:lpstr>
      <vt:lpstr>Approche de la sociologie de l’éducation</vt:lpstr>
      <vt:lpstr>Approche de la sociologie de l’éducation</vt:lpstr>
      <vt:lpstr>Approche de la sociolinguistique</vt:lpstr>
      <vt:lpstr>La question de la littératie scolaire</vt:lpstr>
      <vt:lpstr>La question de la littératie scolaire</vt:lpstr>
      <vt:lpstr>LA LECTURE, L’ECRITURE A L’ECOLE SONT  AVANT TOUT DES FORMES  SPECIFIQUES DE RAPPORT AU LANGAGE</vt:lpstr>
      <vt:lpstr>La transversalité du CP au CE2</vt:lpstr>
      <vt:lpstr>Problème: la transcription de l’oral ne va pas de soi</vt:lpstr>
      <vt:lpstr>Un enseignement explicite? Comment? Pour quoi faire?</vt:lpstr>
      <vt:lpstr>Observer et analyser les procédures mobilisées par les élèves dans l’activité </vt:lpstr>
      <vt:lpstr>Travailler les consignes et les relances</vt:lpstr>
      <vt:lpstr>Présentation PowerPoint</vt:lpstr>
      <vt:lpstr>Travailler en amont de l’activité</vt:lpstr>
      <vt:lpstr>Pendant l’activité</vt:lpstr>
      <vt:lpstr>La question de la dévolution et du creusement des écarts</vt:lpstr>
      <vt:lpstr>Après l’activité</vt:lpstr>
      <vt:lpstr>Résumé</vt:lpstr>
      <vt:lpstr>Des temps dédiés, fléchés: identifier ce qui est déjà bien mis en œuvre</vt:lpstr>
      <vt:lpstr>Des situations dans toutes les disciplines Des activités phares dans les ateliers Un exemple à tester </vt:lpstr>
      <vt:lpstr>Des dispositifs et des supports</vt:lpstr>
      <vt:lpstr>De la catégorisation de mots à la création de phrases et à l’étude de la langue</vt:lpstr>
      <vt:lpstr> De la catégorisation de mots à la création de phrases et à l’étude de la langue </vt:lpstr>
      <vt:lpstr>Des ateliers à venir</vt:lpstr>
      <vt:lpstr>Présentation PowerPoint</vt:lpstr>
      <vt:lpstr>De l’écriture</vt:lpstr>
      <vt:lpstr>De l’identification des mots</vt:lpstr>
      <vt:lpstr>De l’écriture</vt:lpstr>
      <vt:lpstr>De la fluence</vt:lpstr>
      <vt:lpstr>De la compréhension</vt:lpstr>
      <vt:lpstr>De l’acculturation</vt:lpstr>
      <vt:lpstr>Des ressources …</vt:lpstr>
    </vt:vector>
  </TitlesOfParts>
  <Company>Rectorat 38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 DIFFERENTES COMPOSANTES DE LA LECTURE AU CYCLE 2</dc:title>
  <dc:creator>Académie de Grenoble</dc:creator>
  <cp:lastModifiedBy>Académie de Grenoble</cp:lastModifiedBy>
  <cp:revision>167</cp:revision>
  <cp:lastPrinted>2018-12-17T12:19:27Z</cp:lastPrinted>
  <dcterms:created xsi:type="dcterms:W3CDTF">2018-12-03T12:44:06Z</dcterms:created>
  <dcterms:modified xsi:type="dcterms:W3CDTF">2019-01-09T11:00:57Z</dcterms:modified>
</cp:coreProperties>
</file>