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74" r:id="rId3"/>
    <p:sldId id="260" r:id="rId4"/>
    <p:sldId id="258" r:id="rId5"/>
    <p:sldId id="259" r:id="rId6"/>
    <p:sldId id="286" r:id="rId7"/>
    <p:sldId id="263" r:id="rId8"/>
    <p:sldId id="275" r:id="rId9"/>
    <p:sldId id="276" r:id="rId10"/>
    <p:sldId id="285" r:id="rId11"/>
    <p:sldId id="287" r:id="rId12"/>
    <p:sldId id="288" r:id="rId13"/>
    <p:sldId id="289" r:id="rId14"/>
    <p:sldId id="290" r:id="rId15"/>
    <p:sldId id="291" r:id="rId16"/>
    <p:sldId id="277" r:id="rId17"/>
    <p:sldId id="280" r:id="rId18"/>
    <p:sldId id="284" r:id="rId19"/>
    <p:sldId id="292" r:id="rId20"/>
    <p:sldId id="293" r:id="rId21"/>
    <p:sldId id="294" r:id="rId22"/>
    <p:sldId id="266" r:id="rId23"/>
  </p:sldIdLst>
  <p:sldSz cx="12192000" cy="6858000"/>
  <p:notesSz cx="9926638"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53" autoAdjust="0"/>
    <p:restoredTop sz="94660"/>
  </p:normalViewPr>
  <p:slideViewPr>
    <p:cSldViewPr snapToGrid="0">
      <p:cViewPr>
        <p:scale>
          <a:sx n="66" d="100"/>
          <a:sy n="66" d="100"/>
        </p:scale>
        <p:origin x="984" y="228"/>
      </p:cViewPr>
      <p:guideLst/>
    </p:cSldViewPr>
  </p:slideViewPr>
  <p:notesTextViewPr>
    <p:cViewPr>
      <p:scale>
        <a:sx n="1" d="1"/>
        <a:sy n="1" d="1"/>
      </p:scale>
      <p:origin x="0" y="0"/>
    </p:cViewPr>
  </p:notesTextViewPr>
  <p:sorterViewPr>
    <p:cViewPr>
      <p:scale>
        <a:sx n="150" d="100"/>
        <a:sy n="150" d="100"/>
      </p:scale>
      <p:origin x="0" y="-26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B6666518-FD40-4DD2-B0A3-D8ACF02CCCC1}" type="datetimeFigureOut">
              <a:rPr lang="fr-FR" smtClean="0"/>
              <a:t>29/11/2019</a:t>
            </a:fld>
            <a:endParaRPr lang="fr-FR"/>
          </a:p>
        </p:txBody>
      </p:sp>
      <p:sp>
        <p:nvSpPr>
          <p:cNvPr id="4" name="Espace réservé du pied de page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F4BB16EB-684E-4DF7-A457-1D87A991F413}" type="slidenum">
              <a:rPr lang="fr-FR" smtClean="0"/>
              <a:t>‹N°›</a:t>
            </a:fld>
            <a:endParaRPr lang="fr-FR"/>
          </a:p>
        </p:txBody>
      </p:sp>
    </p:spTree>
    <p:extLst>
      <p:ext uri="{BB962C8B-B14F-4D97-AF65-F5344CB8AC3E}">
        <p14:creationId xmlns:p14="http://schemas.microsoft.com/office/powerpoint/2010/main" val="832813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22925" y="0"/>
            <a:ext cx="4302125" cy="341313"/>
          </a:xfrm>
          <a:prstGeom prst="rect">
            <a:avLst/>
          </a:prstGeom>
        </p:spPr>
        <p:txBody>
          <a:bodyPr vert="horz" lIns="91440" tIns="45720" rIns="91440" bIns="45720" rtlCol="0"/>
          <a:lstStyle>
            <a:lvl1pPr algn="r">
              <a:defRPr sz="1200"/>
            </a:lvl1pPr>
          </a:lstStyle>
          <a:p>
            <a:fld id="{F84891E9-B096-40A1-8CBC-429C73B827FA}" type="datetimeFigureOut">
              <a:rPr lang="fr-FR" smtClean="0"/>
              <a:t>29/11/2019</a:t>
            </a:fld>
            <a:endParaRPr lang="fr-FR"/>
          </a:p>
        </p:txBody>
      </p:sp>
      <p:sp>
        <p:nvSpPr>
          <p:cNvPr id="4" name="Espace réservé de l'image des diapositives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92188" y="3271838"/>
            <a:ext cx="7942262" cy="2676525"/>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2925" y="6456363"/>
            <a:ext cx="4302125" cy="341312"/>
          </a:xfrm>
          <a:prstGeom prst="rect">
            <a:avLst/>
          </a:prstGeom>
        </p:spPr>
        <p:txBody>
          <a:bodyPr vert="horz" lIns="91440" tIns="45720" rIns="91440" bIns="45720" rtlCol="0" anchor="b"/>
          <a:lstStyle>
            <a:lvl1pPr algn="r">
              <a:defRPr sz="1200"/>
            </a:lvl1pPr>
          </a:lstStyle>
          <a:p>
            <a:fld id="{A7C29C61-24D2-4C14-967C-6ECA078D7173}" type="slidenum">
              <a:rPr lang="fr-FR" smtClean="0"/>
              <a:t>‹N°›</a:t>
            </a:fld>
            <a:endParaRPr lang="fr-FR"/>
          </a:p>
        </p:txBody>
      </p:sp>
    </p:spTree>
    <p:extLst>
      <p:ext uri="{BB962C8B-B14F-4D97-AF65-F5344CB8AC3E}">
        <p14:creationId xmlns:p14="http://schemas.microsoft.com/office/powerpoint/2010/main" val="181585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0BD91047-17F1-4886-8190-3BFD68D2C2C9}" type="datetime1">
              <a:rPr lang="fr-FR" smtClean="0"/>
              <a:t>29/11/2019</a:t>
            </a:fld>
            <a:endParaRPr lang="fr-FR"/>
          </a:p>
        </p:txBody>
      </p:sp>
      <p:sp>
        <p:nvSpPr>
          <p:cNvPr id="5" name="Espace réservé du pied de page 4"/>
          <p:cNvSpPr>
            <a:spLocks noGrp="1"/>
          </p:cNvSpPr>
          <p:nvPr>
            <p:ph type="ftr" sz="quarter" idx="11"/>
          </p:nvPr>
        </p:nvSpPr>
        <p:spPr/>
        <p:txBody>
          <a:bodyPr/>
          <a:lstStyle/>
          <a:p>
            <a:r>
              <a:rPr lang="fr-FR" smtClean="0"/>
              <a:t>FormationC3_Compréhension_Textes non narratifs_SBianco_Annecy ouest_1920</a:t>
            </a:r>
            <a:endParaRPr lang="fr-FR"/>
          </a:p>
        </p:txBody>
      </p:sp>
      <p:sp>
        <p:nvSpPr>
          <p:cNvPr id="6" name="Espace réservé du numéro de diapositive 5"/>
          <p:cNvSpPr>
            <a:spLocks noGrp="1"/>
          </p:cNvSpPr>
          <p:nvPr>
            <p:ph type="sldNum" sz="quarter" idx="12"/>
          </p:nvPr>
        </p:nvSpPr>
        <p:spPr/>
        <p:txBody>
          <a:bodyPr/>
          <a:lstStyle/>
          <a:p>
            <a:fld id="{6506F174-DE3B-48A9-BBC1-D3365DD89726}" type="slidenum">
              <a:rPr lang="fr-FR" smtClean="0"/>
              <a:t>‹N°›</a:t>
            </a:fld>
            <a:endParaRPr lang="fr-FR"/>
          </a:p>
        </p:txBody>
      </p:sp>
    </p:spTree>
    <p:extLst>
      <p:ext uri="{BB962C8B-B14F-4D97-AF65-F5344CB8AC3E}">
        <p14:creationId xmlns:p14="http://schemas.microsoft.com/office/powerpoint/2010/main" val="142341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B4027BC-E467-4502-968B-DE75198823D8}" type="datetime1">
              <a:rPr lang="fr-FR" smtClean="0"/>
              <a:t>29/11/2019</a:t>
            </a:fld>
            <a:endParaRPr lang="fr-FR"/>
          </a:p>
        </p:txBody>
      </p:sp>
      <p:sp>
        <p:nvSpPr>
          <p:cNvPr id="5" name="Espace réservé du pied de page 4"/>
          <p:cNvSpPr>
            <a:spLocks noGrp="1"/>
          </p:cNvSpPr>
          <p:nvPr>
            <p:ph type="ftr" sz="quarter" idx="11"/>
          </p:nvPr>
        </p:nvSpPr>
        <p:spPr/>
        <p:txBody>
          <a:bodyPr/>
          <a:lstStyle/>
          <a:p>
            <a:r>
              <a:rPr lang="fr-FR" smtClean="0"/>
              <a:t>FormationC3_Compréhension_Textes non narratifs_SBianco_Annecy ouest_1920</a:t>
            </a:r>
            <a:endParaRPr lang="fr-FR"/>
          </a:p>
        </p:txBody>
      </p:sp>
      <p:sp>
        <p:nvSpPr>
          <p:cNvPr id="6" name="Espace réservé du numéro de diapositive 5"/>
          <p:cNvSpPr>
            <a:spLocks noGrp="1"/>
          </p:cNvSpPr>
          <p:nvPr>
            <p:ph type="sldNum" sz="quarter" idx="12"/>
          </p:nvPr>
        </p:nvSpPr>
        <p:spPr/>
        <p:txBody>
          <a:bodyPr/>
          <a:lstStyle/>
          <a:p>
            <a:fld id="{6506F174-DE3B-48A9-BBC1-D3365DD89726}" type="slidenum">
              <a:rPr lang="fr-FR" smtClean="0"/>
              <a:t>‹N°›</a:t>
            </a:fld>
            <a:endParaRPr lang="fr-FR"/>
          </a:p>
        </p:txBody>
      </p:sp>
    </p:spTree>
    <p:extLst>
      <p:ext uri="{BB962C8B-B14F-4D97-AF65-F5344CB8AC3E}">
        <p14:creationId xmlns:p14="http://schemas.microsoft.com/office/powerpoint/2010/main" val="2284468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BCDAAFF-CEB7-47E9-B82D-DD8840D48095}" type="datetime1">
              <a:rPr lang="fr-FR" smtClean="0"/>
              <a:t>29/11/2019</a:t>
            </a:fld>
            <a:endParaRPr lang="fr-FR"/>
          </a:p>
        </p:txBody>
      </p:sp>
      <p:sp>
        <p:nvSpPr>
          <p:cNvPr id="5" name="Espace réservé du pied de page 4"/>
          <p:cNvSpPr>
            <a:spLocks noGrp="1"/>
          </p:cNvSpPr>
          <p:nvPr>
            <p:ph type="ftr" sz="quarter" idx="11"/>
          </p:nvPr>
        </p:nvSpPr>
        <p:spPr/>
        <p:txBody>
          <a:bodyPr/>
          <a:lstStyle/>
          <a:p>
            <a:r>
              <a:rPr lang="fr-FR" smtClean="0"/>
              <a:t>FormationC3_Compréhension_Textes non narratifs_SBianco_Annecy ouest_1920</a:t>
            </a:r>
            <a:endParaRPr lang="fr-FR"/>
          </a:p>
        </p:txBody>
      </p:sp>
      <p:sp>
        <p:nvSpPr>
          <p:cNvPr id="6" name="Espace réservé du numéro de diapositive 5"/>
          <p:cNvSpPr>
            <a:spLocks noGrp="1"/>
          </p:cNvSpPr>
          <p:nvPr>
            <p:ph type="sldNum" sz="quarter" idx="12"/>
          </p:nvPr>
        </p:nvSpPr>
        <p:spPr/>
        <p:txBody>
          <a:bodyPr/>
          <a:lstStyle/>
          <a:p>
            <a:fld id="{6506F174-DE3B-48A9-BBC1-D3365DD89726}" type="slidenum">
              <a:rPr lang="fr-FR" smtClean="0"/>
              <a:t>‹N°›</a:t>
            </a:fld>
            <a:endParaRPr lang="fr-FR"/>
          </a:p>
        </p:txBody>
      </p:sp>
    </p:spTree>
    <p:extLst>
      <p:ext uri="{BB962C8B-B14F-4D97-AF65-F5344CB8AC3E}">
        <p14:creationId xmlns:p14="http://schemas.microsoft.com/office/powerpoint/2010/main" val="1327429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A357969-24DB-4844-8CF3-B6C90D905A05}" type="datetime1">
              <a:rPr lang="fr-FR" smtClean="0"/>
              <a:t>29/11/2019</a:t>
            </a:fld>
            <a:endParaRPr lang="fr-FR"/>
          </a:p>
        </p:txBody>
      </p:sp>
      <p:sp>
        <p:nvSpPr>
          <p:cNvPr id="5" name="Espace réservé du pied de page 4"/>
          <p:cNvSpPr>
            <a:spLocks noGrp="1"/>
          </p:cNvSpPr>
          <p:nvPr>
            <p:ph type="ftr" sz="quarter" idx="11"/>
          </p:nvPr>
        </p:nvSpPr>
        <p:spPr/>
        <p:txBody>
          <a:bodyPr/>
          <a:lstStyle/>
          <a:p>
            <a:r>
              <a:rPr lang="fr-FR" smtClean="0"/>
              <a:t>FormationC3_Compréhension_Textes non narratifs_SBianco_Annecy ouest_1920</a:t>
            </a:r>
            <a:endParaRPr lang="fr-FR"/>
          </a:p>
        </p:txBody>
      </p:sp>
      <p:sp>
        <p:nvSpPr>
          <p:cNvPr id="6" name="Espace réservé du numéro de diapositive 5"/>
          <p:cNvSpPr>
            <a:spLocks noGrp="1"/>
          </p:cNvSpPr>
          <p:nvPr>
            <p:ph type="sldNum" sz="quarter" idx="12"/>
          </p:nvPr>
        </p:nvSpPr>
        <p:spPr/>
        <p:txBody>
          <a:bodyPr/>
          <a:lstStyle/>
          <a:p>
            <a:fld id="{6506F174-DE3B-48A9-BBC1-D3365DD89726}" type="slidenum">
              <a:rPr lang="fr-FR" smtClean="0"/>
              <a:t>‹N°›</a:t>
            </a:fld>
            <a:endParaRPr lang="fr-FR"/>
          </a:p>
        </p:txBody>
      </p:sp>
    </p:spTree>
    <p:extLst>
      <p:ext uri="{BB962C8B-B14F-4D97-AF65-F5344CB8AC3E}">
        <p14:creationId xmlns:p14="http://schemas.microsoft.com/office/powerpoint/2010/main" val="2699051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8BB6F236-4F8A-46BE-8B63-1222D30C97CE}" type="datetime1">
              <a:rPr lang="fr-FR" smtClean="0"/>
              <a:t>29/11/2019</a:t>
            </a:fld>
            <a:endParaRPr lang="fr-FR"/>
          </a:p>
        </p:txBody>
      </p:sp>
      <p:sp>
        <p:nvSpPr>
          <p:cNvPr id="5" name="Espace réservé du pied de page 4"/>
          <p:cNvSpPr>
            <a:spLocks noGrp="1"/>
          </p:cNvSpPr>
          <p:nvPr>
            <p:ph type="ftr" sz="quarter" idx="11"/>
          </p:nvPr>
        </p:nvSpPr>
        <p:spPr/>
        <p:txBody>
          <a:bodyPr/>
          <a:lstStyle/>
          <a:p>
            <a:r>
              <a:rPr lang="fr-FR" smtClean="0"/>
              <a:t>FormationC3_Compréhension_Textes non narratifs_SBianco_Annecy ouest_1920</a:t>
            </a:r>
            <a:endParaRPr lang="fr-FR"/>
          </a:p>
        </p:txBody>
      </p:sp>
      <p:sp>
        <p:nvSpPr>
          <p:cNvPr id="6" name="Espace réservé du numéro de diapositive 5"/>
          <p:cNvSpPr>
            <a:spLocks noGrp="1"/>
          </p:cNvSpPr>
          <p:nvPr>
            <p:ph type="sldNum" sz="quarter" idx="12"/>
          </p:nvPr>
        </p:nvSpPr>
        <p:spPr/>
        <p:txBody>
          <a:bodyPr/>
          <a:lstStyle/>
          <a:p>
            <a:fld id="{6506F174-DE3B-48A9-BBC1-D3365DD89726}" type="slidenum">
              <a:rPr lang="fr-FR" smtClean="0"/>
              <a:t>‹N°›</a:t>
            </a:fld>
            <a:endParaRPr lang="fr-FR"/>
          </a:p>
        </p:txBody>
      </p:sp>
    </p:spTree>
    <p:extLst>
      <p:ext uri="{BB962C8B-B14F-4D97-AF65-F5344CB8AC3E}">
        <p14:creationId xmlns:p14="http://schemas.microsoft.com/office/powerpoint/2010/main" val="3713631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C785668-F010-4C6B-BE5B-D592FAE03FE9}" type="datetime1">
              <a:rPr lang="fr-FR" smtClean="0"/>
              <a:t>29/11/2019</a:t>
            </a:fld>
            <a:endParaRPr lang="fr-FR"/>
          </a:p>
        </p:txBody>
      </p:sp>
      <p:sp>
        <p:nvSpPr>
          <p:cNvPr id="6" name="Espace réservé du pied de page 5"/>
          <p:cNvSpPr>
            <a:spLocks noGrp="1"/>
          </p:cNvSpPr>
          <p:nvPr>
            <p:ph type="ftr" sz="quarter" idx="11"/>
          </p:nvPr>
        </p:nvSpPr>
        <p:spPr/>
        <p:txBody>
          <a:bodyPr/>
          <a:lstStyle/>
          <a:p>
            <a:r>
              <a:rPr lang="fr-FR" smtClean="0"/>
              <a:t>FormationC3_Compréhension_Textes non narratifs_SBianco_Annecy ouest_1920</a:t>
            </a:r>
            <a:endParaRPr lang="fr-FR"/>
          </a:p>
        </p:txBody>
      </p:sp>
      <p:sp>
        <p:nvSpPr>
          <p:cNvPr id="7" name="Espace réservé du numéro de diapositive 6"/>
          <p:cNvSpPr>
            <a:spLocks noGrp="1"/>
          </p:cNvSpPr>
          <p:nvPr>
            <p:ph type="sldNum" sz="quarter" idx="12"/>
          </p:nvPr>
        </p:nvSpPr>
        <p:spPr/>
        <p:txBody>
          <a:bodyPr/>
          <a:lstStyle/>
          <a:p>
            <a:fld id="{6506F174-DE3B-48A9-BBC1-D3365DD89726}" type="slidenum">
              <a:rPr lang="fr-FR" smtClean="0"/>
              <a:t>‹N°›</a:t>
            </a:fld>
            <a:endParaRPr lang="fr-FR"/>
          </a:p>
        </p:txBody>
      </p:sp>
    </p:spTree>
    <p:extLst>
      <p:ext uri="{BB962C8B-B14F-4D97-AF65-F5344CB8AC3E}">
        <p14:creationId xmlns:p14="http://schemas.microsoft.com/office/powerpoint/2010/main" val="2127268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21FCC3D-BDCE-4EEA-8AE0-ACBDEB54FA1E}" type="datetime1">
              <a:rPr lang="fr-FR" smtClean="0"/>
              <a:t>29/11/2019</a:t>
            </a:fld>
            <a:endParaRPr lang="fr-FR"/>
          </a:p>
        </p:txBody>
      </p:sp>
      <p:sp>
        <p:nvSpPr>
          <p:cNvPr id="8" name="Espace réservé du pied de page 7"/>
          <p:cNvSpPr>
            <a:spLocks noGrp="1"/>
          </p:cNvSpPr>
          <p:nvPr>
            <p:ph type="ftr" sz="quarter" idx="11"/>
          </p:nvPr>
        </p:nvSpPr>
        <p:spPr/>
        <p:txBody>
          <a:bodyPr/>
          <a:lstStyle/>
          <a:p>
            <a:r>
              <a:rPr lang="fr-FR" smtClean="0"/>
              <a:t>FormationC3_Compréhension_Textes non narratifs_SBianco_Annecy ouest_1920</a:t>
            </a:r>
            <a:endParaRPr lang="fr-FR"/>
          </a:p>
        </p:txBody>
      </p:sp>
      <p:sp>
        <p:nvSpPr>
          <p:cNvPr id="9" name="Espace réservé du numéro de diapositive 8"/>
          <p:cNvSpPr>
            <a:spLocks noGrp="1"/>
          </p:cNvSpPr>
          <p:nvPr>
            <p:ph type="sldNum" sz="quarter" idx="12"/>
          </p:nvPr>
        </p:nvSpPr>
        <p:spPr/>
        <p:txBody>
          <a:bodyPr/>
          <a:lstStyle/>
          <a:p>
            <a:fld id="{6506F174-DE3B-48A9-BBC1-D3365DD89726}" type="slidenum">
              <a:rPr lang="fr-FR" smtClean="0"/>
              <a:t>‹N°›</a:t>
            </a:fld>
            <a:endParaRPr lang="fr-FR"/>
          </a:p>
        </p:txBody>
      </p:sp>
    </p:spTree>
    <p:extLst>
      <p:ext uri="{BB962C8B-B14F-4D97-AF65-F5344CB8AC3E}">
        <p14:creationId xmlns:p14="http://schemas.microsoft.com/office/powerpoint/2010/main" val="264240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26B9905-1FC5-426F-AA04-25730BCE1E8D}" type="datetime1">
              <a:rPr lang="fr-FR" smtClean="0"/>
              <a:t>29/11/2019</a:t>
            </a:fld>
            <a:endParaRPr lang="fr-FR"/>
          </a:p>
        </p:txBody>
      </p:sp>
      <p:sp>
        <p:nvSpPr>
          <p:cNvPr id="4" name="Espace réservé du pied de page 3"/>
          <p:cNvSpPr>
            <a:spLocks noGrp="1"/>
          </p:cNvSpPr>
          <p:nvPr>
            <p:ph type="ftr" sz="quarter" idx="11"/>
          </p:nvPr>
        </p:nvSpPr>
        <p:spPr/>
        <p:txBody>
          <a:bodyPr/>
          <a:lstStyle/>
          <a:p>
            <a:r>
              <a:rPr lang="fr-FR" smtClean="0"/>
              <a:t>FormationC3_Compréhension_Textes non narratifs_SBianco_Annecy ouest_1920</a:t>
            </a:r>
            <a:endParaRPr lang="fr-FR"/>
          </a:p>
        </p:txBody>
      </p:sp>
      <p:sp>
        <p:nvSpPr>
          <p:cNvPr id="5" name="Espace réservé du numéro de diapositive 4"/>
          <p:cNvSpPr>
            <a:spLocks noGrp="1"/>
          </p:cNvSpPr>
          <p:nvPr>
            <p:ph type="sldNum" sz="quarter" idx="12"/>
          </p:nvPr>
        </p:nvSpPr>
        <p:spPr/>
        <p:txBody>
          <a:bodyPr/>
          <a:lstStyle/>
          <a:p>
            <a:fld id="{6506F174-DE3B-48A9-BBC1-D3365DD89726}" type="slidenum">
              <a:rPr lang="fr-FR" smtClean="0"/>
              <a:t>‹N°›</a:t>
            </a:fld>
            <a:endParaRPr lang="fr-FR"/>
          </a:p>
        </p:txBody>
      </p:sp>
    </p:spTree>
    <p:extLst>
      <p:ext uri="{BB962C8B-B14F-4D97-AF65-F5344CB8AC3E}">
        <p14:creationId xmlns:p14="http://schemas.microsoft.com/office/powerpoint/2010/main" val="1347344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4AEF274-030D-413E-BD1D-B1E2F3526CAD}" type="datetime1">
              <a:rPr lang="fr-FR" smtClean="0"/>
              <a:t>29/11/2019</a:t>
            </a:fld>
            <a:endParaRPr lang="fr-FR"/>
          </a:p>
        </p:txBody>
      </p:sp>
      <p:sp>
        <p:nvSpPr>
          <p:cNvPr id="3" name="Espace réservé du pied de page 2"/>
          <p:cNvSpPr>
            <a:spLocks noGrp="1"/>
          </p:cNvSpPr>
          <p:nvPr>
            <p:ph type="ftr" sz="quarter" idx="11"/>
          </p:nvPr>
        </p:nvSpPr>
        <p:spPr/>
        <p:txBody>
          <a:bodyPr/>
          <a:lstStyle/>
          <a:p>
            <a:r>
              <a:rPr lang="fr-FR" smtClean="0"/>
              <a:t>FormationC3_Compréhension_Textes non narratifs_SBianco_Annecy ouest_1920</a:t>
            </a:r>
            <a:endParaRPr lang="fr-FR"/>
          </a:p>
        </p:txBody>
      </p:sp>
      <p:sp>
        <p:nvSpPr>
          <p:cNvPr id="4" name="Espace réservé du numéro de diapositive 3"/>
          <p:cNvSpPr>
            <a:spLocks noGrp="1"/>
          </p:cNvSpPr>
          <p:nvPr>
            <p:ph type="sldNum" sz="quarter" idx="12"/>
          </p:nvPr>
        </p:nvSpPr>
        <p:spPr/>
        <p:txBody>
          <a:bodyPr/>
          <a:lstStyle/>
          <a:p>
            <a:fld id="{6506F174-DE3B-48A9-BBC1-D3365DD89726}" type="slidenum">
              <a:rPr lang="fr-FR" smtClean="0"/>
              <a:t>‹N°›</a:t>
            </a:fld>
            <a:endParaRPr lang="fr-FR"/>
          </a:p>
        </p:txBody>
      </p:sp>
    </p:spTree>
    <p:extLst>
      <p:ext uri="{BB962C8B-B14F-4D97-AF65-F5344CB8AC3E}">
        <p14:creationId xmlns:p14="http://schemas.microsoft.com/office/powerpoint/2010/main" val="115111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6D8D7C90-39A5-425B-B5B8-FB752C180C19}" type="datetime1">
              <a:rPr lang="fr-FR" smtClean="0"/>
              <a:t>29/11/2019</a:t>
            </a:fld>
            <a:endParaRPr lang="fr-FR"/>
          </a:p>
        </p:txBody>
      </p:sp>
      <p:sp>
        <p:nvSpPr>
          <p:cNvPr id="6" name="Espace réservé du pied de page 5"/>
          <p:cNvSpPr>
            <a:spLocks noGrp="1"/>
          </p:cNvSpPr>
          <p:nvPr>
            <p:ph type="ftr" sz="quarter" idx="11"/>
          </p:nvPr>
        </p:nvSpPr>
        <p:spPr/>
        <p:txBody>
          <a:bodyPr/>
          <a:lstStyle/>
          <a:p>
            <a:r>
              <a:rPr lang="fr-FR" smtClean="0"/>
              <a:t>FormationC3_Compréhension_Textes non narratifs_SBianco_Annecy ouest_1920</a:t>
            </a:r>
            <a:endParaRPr lang="fr-FR"/>
          </a:p>
        </p:txBody>
      </p:sp>
      <p:sp>
        <p:nvSpPr>
          <p:cNvPr id="7" name="Espace réservé du numéro de diapositive 6"/>
          <p:cNvSpPr>
            <a:spLocks noGrp="1"/>
          </p:cNvSpPr>
          <p:nvPr>
            <p:ph type="sldNum" sz="quarter" idx="12"/>
          </p:nvPr>
        </p:nvSpPr>
        <p:spPr/>
        <p:txBody>
          <a:bodyPr/>
          <a:lstStyle/>
          <a:p>
            <a:fld id="{6506F174-DE3B-48A9-BBC1-D3365DD89726}" type="slidenum">
              <a:rPr lang="fr-FR" smtClean="0"/>
              <a:t>‹N°›</a:t>
            </a:fld>
            <a:endParaRPr lang="fr-FR"/>
          </a:p>
        </p:txBody>
      </p:sp>
    </p:spTree>
    <p:extLst>
      <p:ext uri="{BB962C8B-B14F-4D97-AF65-F5344CB8AC3E}">
        <p14:creationId xmlns:p14="http://schemas.microsoft.com/office/powerpoint/2010/main" val="2501404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E76AAF9E-F4BB-47BE-9B6A-C03B52E114B5}" type="datetime1">
              <a:rPr lang="fr-FR" smtClean="0"/>
              <a:t>29/11/2019</a:t>
            </a:fld>
            <a:endParaRPr lang="fr-FR"/>
          </a:p>
        </p:txBody>
      </p:sp>
      <p:sp>
        <p:nvSpPr>
          <p:cNvPr id="6" name="Espace réservé du pied de page 5"/>
          <p:cNvSpPr>
            <a:spLocks noGrp="1"/>
          </p:cNvSpPr>
          <p:nvPr>
            <p:ph type="ftr" sz="quarter" idx="11"/>
          </p:nvPr>
        </p:nvSpPr>
        <p:spPr/>
        <p:txBody>
          <a:bodyPr/>
          <a:lstStyle/>
          <a:p>
            <a:r>
              <a:rPr lang="fr-FR" smtClean="0"/>
              <a:t>FormationC3_Compréhension_Textes non narratifs_SBianco_Annecy ouest_1920</a:t>
            </a:r>
            <a:endParaRPr lang="fr-FR"/>
          </a:p>
        </p:txBody>
      </p:sp>
      <p:sp>
        <p:nvSpPr>
          <p:cNvPr id="7" name="Espace réservé du numéro de diapositive 6"/>
          <p:cNvSpPr>
            <a:spLocks noGrp="1"/>
          </p:cNvSpPr>
          <p:nvPr>
            <p:ph type="sldNum" sz="quarter" idx="12"/>
          </p:nvPr>
        </p:nvSpPr>
        <p:spPr/>
        <p:txBody>
          <a:bodyPr/>
          <a:lstStyle/>
          <a:p>
            <a:fld id="{6506F174-DE3B-48A9-BBC1-D3365DD89726}" type="slidenum">
              <a:rPr lang="fr-FR" smtClean="0"/>
              <a:t>‹N°›</a:t>
            </a:fld>
            <a:endParaRPr lang="fr-FR"/>
          </a:p>
        </p:txBody>
      </p:sp>
    </p:spTree>
    <p:extLst>
      <p:ext uri="{BB962C8B-B14F-4D97-AF65-F5344CB8AC3E}">
        <p14:creationId xmlns:p14="http://schemas.microsoft.com/office/powerpoint/2010/main" val="420291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59C40-8A86-4808-9EE5-87657D5002CF}" type="datetime1">
              <a:rPr lang="fr-FR" smtClean="0"/>
              <a:t>29/11/2019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FormationC3_Compréhension_Textes non narratifs_SBianco_Annecy ouest_1920</a:t>
            </a:r>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06F174-DE3B-48A9-BBC1-D3365DD89726}" type="slidenum">
              <a:rPr lang="fr-FR" smtClean="0"/>
              <a:t>‹N°›</a:t>
            </a:fld>
            <a:endParaRPr lang="fr-FR"/>
          </a:p>
        </p:txBody>
      </p:sp>
    </p:spTree>
    <p:extLst>
      <p:ext uri="{BB962C8B-B14F-4D97-AF65-F5344CB8AC3E}">
        <p14:creationId xmlns:p14="http://schemas.microsoft.com/office/powerpoint/2010/main" val="1246249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ife.ens-lyon.fr/publications/edition-electronique/revue-francaise-de-pedagogie/INRP_RF160_10.p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ln>
            <a:solidFill>
              <a:srgbClr val="0070C0"/>
            </a:solidFill>
          </a:ln>
        </p:spPr>
        <p:txBody>
          <a:bodyPr>
            <a:normAutofit fontScale="90000"/>
          </a:bodyPr>
          <a:lstStyle/>
          <a:p>
            <a:r>
              <a:rPr lang="fr-FR" b="1" dirty="0" smtClean="0"/>
              <a:t>COMPREHENSION </a:t>
            </a:r>
            <a:br>
              <a:rPr lang="fr-FR" b="1" dirty="0" smtClean="0"/>
            </a:br>
            <a:r>
              <a:rPr lang="fr-FR" b="1" dirty="0" smtClean="0"/>
              <a:t>ECRIT</a:t>
            </a:r>
            <a:br>
              <a:rPr lang="fr-FR" b="1" dirty="0" smtClean="0"/>
            </a:br>
            <a:r>
              <a:rPr lang="fr-FR" b="1" dirty="0" smtClean="0"/>
              <a:t>PRODUCTION DE DISCOURS</a:t>
            </a:r>
            <a:endParaRPr lang="fr-FR" b="1" dirty="0"/>
          </a:p>
        </p:txBody>
      </p:sp>
      <p:sp>
        <p:nvSpPr>
          <p:cNvPr id="3" name="Sous-titre 2"/>
          <p:cNvSpPr>
            <a:spLocks noGrp="1"/>
          </p:cNvSpPr>
          <p:nvPr>
            <p:ph type="subTitle" idx="1"/>
          </p:nvPr>
        </p:nvSpPr>
        <p:spPr>
          <a:xfrm>
            <a:off x="1524000" y="3602037"/>
            <a:ext cx="9144000" cy="2106431"/>
          </a:xfrm>
          <a:ln>
            <a:solidFill>
              <a:srgbClr val="0070C0"/>
            </a:solidFill>
          </a:ln>
        </p:spPr>
        <p:txBody>
          <a:bodyPr>
            <a:normAutofit/>
          </a:bodyPr>
          <a:lstStyle/>
          <a:p>
            <a:endParaRPr lang="fr-FR" sz="3600" dirty="0" smtClean="0">
              <a:solidFill>
                <a:srgbClr val="0070C0"/>
              </a:solidFill>
            </a:endParaRPr>
          </a:p>
          <a:p>
            <a:r>
              <a:rPr lang="fr-FR" sz="3600" dirty="0" smtClean="0">
                <a:solidFill>
                  <a:srgbClr val="0070C0"/>
                </a:solidFill>
              </a:rPr>
              <a:t>De l’activité de prélèvement et d’identification </a:t>
            </a:r>
          </a:p>
          <a:p>
            <a:r>
              <a:rPr lang="fr-FR" sz="3600" dirty="0" smtClean="0">
                <a:solidFill>
                  <a:srgbClr val="0070C0"/>
                </a:solidFill>
              </a:rPr>
              <a:t>à l’activité de questionnement</a:t>
            </a:r>
            <a:endParaRPr lang="fr-FR" sz="3600" dirty="0">
              <a:solidFill>
                <a:srgbClr val="0070C0"/>
              </a:solidFill>
            </a:endParaRPr>
          </a:p>
        </p:txBody>
      </p:sp>
      <p:sp>
        <p:nvSpPr>
          <p:cNvPr id="4" name="Espace réservé du pied de page 3"/>
          <p:cNvSpPr>
            <a:spLocks noGrp="1"/>
          </p:cNvSpPr>
          <p:nvPr>
            <p:ph type="ftr" sz="quarter" idx="11"/>
          </p:nvPr>
        </p:nvSpPr>
        <p:spPr/>
        <p:txBody>
          <a:bodyPr/>
          <a:lstStyle/>
          <a:p>
            <a:r>
              <a:rPr lang="fr-FR" smtClean="0"/>
              <a:t>FormationC3_Compréhension_Textes non narratifs_SBianco_Annecy ouest_1920</a:t>
            </a:r>
            <a:endParaRPr lang="fr-FR"/>
          </a:p>
        </p:txBody>
      </p:sp>
    </p:spTree>
    <p:extLst>
      <p:ext uri="{BB962C8B-B14F-4D97-AF65-F5344CB8AC3E}">
        <p14:creationId xmlns:p14="http://schemas.microsoft.com/office/powerpoint/2010/main" val="1263676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59658"/>
            <a:ext cx="10515600" cy="1233714"/>
          </a:xfrm>
          <a:ln>
            <a:solidFill>
              <a:srgbClr val="0070C0"/>
            </a:solidFill>
          </a:ln>
        </p:spPr>
        <p:txBody>
          <a:bodyPr>
            <a:normAutofit fontScale="90000"/>
          </a:bodyPr>
          <a:lstStyle/>
          <a:p>
            <a:r>
              <a:rPr lang="fr-FR" b="1" dirty="0" smtClean="0">
                <a:solidFill>
                  <a:srgbClr val="0070C0"/>
                </a:solidFill>
              </a:rPr>
              <a:t>Alors? Un travail sur les aspects linguistiques et langagiers</a:t>
            </a:r>
            <a:endParaRPr lang="fr-FR" b="1" dirty="0">
              <a:solidFill>
                <a:srgbClr val="0070C0"/>
              </a:solidFill>
            </a:endParaRPr>
          </a:p>
        </p:txBody>
      </p:sp>
      <p:sp>
        <p:nvSpPr>
          <p:cNvPr id="3" name="Espace réservé du contenu 2"/>
          <p:cNvSpPr>
            <a:spLocks noGrp="1"/>
          </p:cNvSpPr>
          <p:nvPr>
            <p:ph idx="1"/>
          </p:nvPr>
        </p:nvSpPr>
        <p:spPr>
          <a:xfrm>
            <a:off x="838200" y="2032000"/>
            <a:ext cx="10515600" cy="4144963"/>
          </a:xfrm>
        </p:spPr>
        <p:txBody>
          <a:bodyPr>
            <a:normAutofit fontScale="92500" lnSpcReduction="10000"/>
          </a:bodyPr>
          <a:lstStyle/>
          <a:p>
            <a:r>
              <a:rPr lang="fr-FR" dirty="0" smtClean="0"/>
              <a:t>Le vocabulaire est souvent identifié comme un élément majeur dans les difficultés de compréhension. Les travaux suivants ont servi de guide à ma présentation sur ce point précis.</a:t>
            </a:r>
          </a:p>
          <a:p>
            <a:pPr marL="0" indent="0">
              <a:buNone/>
            </a:pPr>
            <a:r>
              <a:rPr lang="fr-FR" sz="1800" i="1" dirty="0" smtClean="0">
                <a:hlinkClick r:id="rId2"/>
              </a:rPr>
              <a:t>Lire un </a:t>
            </a:r>
            <a:r>
              <a:rPr lang="fr-FR" sz="1800" i="1" dirty="0">
                <a:hlinkClick r:id="rId2"/>
              </a:rPr>
              <a:t>texte documentaire scientifique : quels obstacles, quelles aides à la compréhension ? </a:t>
            </a:r>
            <a:r>
              <a:rPr lang="fr-FR" sz="1800" i="1" dirty="0" smtClean="0">
                <a:hlinkClick r:id="rId2"/>
              </a:rPr>
              <a:t>de Crinon, Marin, Legros, </a:t>
            </a:r>
            <a:r>
              <a:rPr lang="fr-FR" sz="1800" i="1" dirty="0" err="1" smtClean="0">
                <a:hlinkClick r:id="rId2"/>
              </a:rPr>
              <a:t>Avel</a:t>
            </a:r>
            <a:r>
              <a:rPr lang="fr-FR" sz="1800" i="1" dirty="0" smtClean="0">
                <a:hlinkClick r:id="rId2"/>
              </a:rPr>
              <a:t>  </a:t>
            </a:r>
            <a:r>
              <a:rPr lang="fr-FR" sz="1800" i="1" dirty="0">
                <a:hlinkClick r:id="rId2"/>
              </a:rPr>
              <a:t>Revue française de pédagogie, n° 160, juillet-août-septembre 2007, 119-131119Lire </a:t>
            </a:r>
            <a:endParaRPr lang="fr-FR" sz="1800" i="1" dirty="0" smtClean="0"/>
          </a:p>
          <a:p>
            <a:pPr marL="0" indent="0">
              <a:buNone/>
            </a:pPr>
            <a:endParaRPr lang="fr-FR" sz="1800" i="1" dirty="0"/>
          </a:p>
          <a:p>
            <a:r>
              <a:rPr lang="fr-FR" dirty="0" smtClean="0"/>
              <a:t>La recherche dont il est question</a:t>
            </a:r>
            <a:r>
              <a:rPr lang="fr-FR" sz="1800" i="1" dirty="0" smtClean="0"/>
              <a:t> </a:t>
            </a:r>
            <a:r>
              <a:rPr lang="fr-FR" dirty="0" smtClean="0"/>
              <a:t>cherche à analyser quels types d’aide sont plus à même d’accompagner les élèves vers une compréhension de qualité d’un texte scientifique. Le même texte est proposé à 4 groupes: (version 1 entière, version 2 même texte avec des définitions, version 3 même texte avec des explications de phénomènes et des inférences à opérer, version 4 texte simplifié syntaxiquement parlant)</a:t>
            </a:r>
            <a:endParaRPr lang="fr-FR" sz="3200" dirty="0"/>
          </a:p>
        </p:txBody>
      </p:sp>
      <p:sp>
        <p:nvSpPr>
          <p:cNvPr id="4" name="Espace réservé du pied de page 3"/>
          <p:cNvSpPr>
            <a:spLocks noGrp="1"/>
          </p:cNvSpPr>
          <p:nvPr>
            <p:ph type="ftr" sz="quarter" idx="11"/>
          </p:nvPr>
        </p:nvSpPr>
        <p:spPr/>
        <p:txBody>
          <a:bodyPr/>
          <a:lstStyle/>
          <a:p>
            <a:r>
              <a:rPr lang="fr-FR" smtClean="0"/>
              <a:t>FormationC3_Compréhension_Textes non narratifs_SBianco_Annecy ouest_1920</a:t>
            </a:r>
            <a:endParaRPr lang="fr-FR"/>
          </a:p>
        </p:txBody>
      </p:sp>
    </p:spTree>
    <p:extLst>
      <p:ext uri="{BB962C8B-B14F-4D97-AF65-F5344CB8AC3E}">
        <p14:creationId xmlns:p14="http://schemas.microsoft.com/office/powerpoint/2010/main" val="3770173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417699" y="809625"/>
            <a:ext cx="9269351" cy="4296797"/>
          </a:xfrm>
          <a:prstGeom prst="rect">
            <a:avLst/>
          </a:prstGeom>
        </p:spPr>
      </p:pic>
      <p:sp>
        <p:nvSpPr>
          <p:cNvPr id="2" name="Espace réservé du pied de page 1"/>
          <p:cNvSpPr>
            <a:spLocks noGrp="1"/>
          </p:cNvSpPr>
          <p:nvPr>
            <p:ph type="ftr" sz="quarter" idx="11"/>
          </p:nvPr>
        </p:nvSpPr>
        <p:spPr/>
        <p:txBody>
          <a:bodyPr/>
          <a:lstStyle/>
          <a:p>
            <a:r>
              <a:rPr lang="fr-FR" smtClean="0"/>
              <a:t>FormationC3_Compréhension_Textes non narratifs_SBianco_Annecy ouest_1920</a:t>
            </a:r>
            <a:endParaRPr lang="fr-FR"/>
          </a:p>
        </p:txBody>
      </p:sp>
    </p:spTree>
    <p:extLst>
      <p:ext uri="{BB962C8B-B14F-4D97-AF65-F5344CB8AC3E}">
        <p14:creationId xmlns:p14="http://schemas.microsoft.com/office/powerpoint/2010/main" val="314700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78566" y="800100"/>
            <a:ext cx="10493883" cy="3895571"/>
          </a:xfrm>
          <a:prstGeom prst="rect">
            <a:avLst/>
          </a:prstGeom>
        </p:spPr>
      </p:pic>
      <p:sp>
        <p:nvSpPr>
          <p:cNvPr id="2" name="Espace réservé du pied de page 1"/>
          <p:cNvSpPr>
            <a:spLocks noGrp="1"/>
          </p:cNvSpPr>
          <p:nvPr>
            <p:ph type="ftr" sz="quarter" idx="11"/>
          </p:nvPr>
        </p:nvSpPr>
        <p:spPr/>
        <p:txBody>
          <a:bodyPr/>
          <a:lstStyle/>
          <a:p>
            <a:r>
              <a:rPr lang="fr-FR" smtClean="0"/>
              <a:t>FormationC3_Compréhension_Textes non narratifs_SBianco_Annecy ouest_1920</a:t>
            </a:r>
            <a:endParaRPr lang="fr-FR"/>
          </a:p>
        </p:txBody>
      </p:sp>
    </p:spTree>
    <p:extLst>
      <p:ext uri="{BB962C8B-B14F-4D97-AF65-F5344CB8AC3E}">
        <p14:creationId xmlns:p14="http://schemas.microsoft.com/office/powerpoint/2010/main" val="2965523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712172" y="945457"/>
            <a:ext cx="10822603" cy="3316854"/>
          </a:xfrm>
          <a:prstGeom prst="rect">
            <a:avLst/>
          </a:prstGeom>
        </p:spPr>
      </p:pic>
      <p:sp>
        <p:nvSpPr>
          <p:cNvPr id="2" name="Espace réservé du pied de page 1"/>
          <p:cNvSpPr>
            <a:spLocks noGrp="1"/>
          </p:cNvSpPr>
          <p:nvPr>
            <p:ph type="ftr" sz="quarter" idx="11"/>
          </p:nvPr>
        </p:nvSpPr>
        <p:spPr/>
        <p:txBody>
          <a:bodyPr/>
          <a:lstStyle/>
          <a:p>
            <a:r>
              <a:rPr lang="fr-FR" smtClean="0"/>
              <a:t>FormationC3_Compréhension_Textes non narratifs_SBianco_Annecy ouest_1920</a:t>
            </a:r>
            <a:endParaRPr lang="fr-FR"/>
          </a:p>
        </p:txBody>
      </p:sp>
    </p:spTree>
    <p:extLst>
      <p:ext uri="{BB962C8B-B14F-4D97-AF65-F5344CB8AC3E}">
        <p14:creationId xmlns:p14="http://schemas.microsoft.com/office/powerpoint/2010/main" val="1161231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528970" y="952500"/>
            <a:ext cx="9252923" cy="3733635"/>
          </a:xfrm>
          <a:prstGeom prst="rect">
            <a:avLst/>
          </a:prstGeom>
        </p:spPr>
      </p:pic>
      <p:sp>
        <p:nvSpPr>
          <p:cNvPr id="2" name="Espace réservé du pied de page 1"/>
          <p:cNvSpPr>
            <a:spLocks noGrp="1"/>
          </p:cNvSpPr>
          <p:nvPr>
            <p:ph type="ftr" sz="quarter" idx="11"/>
          </p:nvPr>
        </p:nvSpPr>
        <p:spPr/>
        <p:txBody>
          <a:bodyPr/>
          <a:lstStyle/>
          <a:p>
            <a:r>
              <a:rPr lang="fr-FR" smtClean="0"/>
              <a:t>FormationC3_Compréhension_Textes non narratifs_SBianco_Annecy ouest_1920</a:t>
            </a:r>
            <a:endParaRPr lang="fr-FR"/>
          </a:p>
        </p:txBody>
      </p:sp>
    </p:spTree>
    <p:extLst>
      <p:ext uri="{BB962C8B-B14F-4D97-AF65-F5344CB8AC3E}">
        <p14:creationId xmlns:p14="http://schemas.microsoft.com/office/powerpoint/2010/main" val="1783186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rgbClr val="0070C0"/>
            </a:solidFill>
          </a:ln>
        </p:spPr>
        <p:txBody>
          <a:bodyPr/>
          <a:lstStyle/>
          <a:p>
            <a:r>
              <a:rPr lang="fr-FR" dirty="0" smtClean="0">
                <a:solidFill>
                  <a:srgbClr val="0070C0"/>
                </a:solidFill>
              </a:rPr>
              <a:t>QUELQUES CONCLUSIONS</a:t>
            </a:r>
            <a:endParaRPr lang="fr-FR" dirty="0">
              <a:solidFill>
                <a:srgbClr val="0070C0"/>
              </a:solidFill>
            </a:endParaRPr>
          </a:p>
        </p:txBody>
      </p:sp>
      <p:sp>
        <p:nvSpPr>
          <p:cNvPr id="3" name="Espace réservé du contenu 2"/>
          <p:cNvSpPr>
            <a:spLocks noGrp="1"/>
          </p:cNvSpPr>
          <p:nvPr>
            <p:ph idx="1"/>
          </p:nvPr>
        </p:nvSpPr>
        <p:spPr/>
        <p:txBody>
          <a:bodyPr>
            <a:normAutofit/>
          </a:bodyPr>
          <a:lstStyle/>
          <a:p>
            <a:r>
              <a:rPr lang="fr-FR" dirty="0" smtClean="0"/>
              <a:t>L’efficacité pour les aides relevant du niveau 3 et 4</a:t>
            </a:r>
          </a:p>
          <a:p>
            <a:r>
              <a:rPr lang="fr-FR" dirty="0" smtClean="0"/>
              <a:t>L’aide 3 permet la production qualitativement la plus élevée</a:t>
            </a:r>
          </a:p>
          <a:p>
            <a:r>
              <a:rPr lang="fr-FR" dirty="0" smtClean="0"/>
              <a:t>L’aide 4 permet des productions plus complètes </a:t>
            </a:r>
          </a:p>
          <a:p>
            <a:r>
              <a:rPr lang="fr-FR" dirty="0" smtClean="0"/>
              <a:t>La nécessité de mobiliser des connaissances antérieures et de concevoir, d’élaborer de produire des connaissances nouvelles à partir d’un texte donné</a:t>
            </a:r>
          </a:p>
          <a:p>
            <a:pPr marL="0" indent="0">
              <a:buNone/>
            </a:pPr>
            <a:r>
              <a:rPr lang="fr-FR" dirty="0"/>
              <a:t>	</a:t>
            </a:r>
            <a:r>
              <a:rPr lang="fr-FR" dirty="0" smtClean="0"/>
              <a:t>	Les aides qui permettent de faire des inférences et de se représenter les modèles de situation à partir de textes de ce type sont les </a:t>
            </a:r>
            <a:r>
              <a:rPr lang="fr-FR" smtClean="0"/>
              <a:t>plus efficaces.</a:t>
            </a:r>
            <a:endParaRPr lang="fr-FR" dirty="0"/>
          </a:p>
        </p:txBody>
      </p:sp>
      <p:sp>
        <p:nvSpPr>
          <p:cNvPr id="4" name="Flèche droite 3"/>
          <p:cNvSpPr/>
          <p:nvPr/>
        </p:nvSpPr>
        <p:spPr>
          <a:xfrm>
            <a:off x="904875" y="4686300"/>
            <a:ext cx="1152525" cy="323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p:txBody>
          <a:bodyPr/>
          <a:lstStyle/>
          <a:p>
            <a:r>
              <a:rPr lang="fr-FR" smtClean="0"/>
              <a:t>FormationC3_Compréhension_Textes non narratifs_SBianco_Annecy ouest_1920</a:t>
            </a:r>
            <a:endParaRPr lang="fr-FR"/>
          </a:p>
        </p:txBody>
      </p:sp>
    </p:spTree>
    <p:extLst>
      <p:ext uri="{BB962C8B-B14F-4D97-AF65-F5344CB8AC3E}">
        <p14:creationId xmlns:p14="http://schemas.microsoft.com/office/powerpoint/2010/main" val="1796794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420609" y="232228"/>
            <a:ext cx="9530268" cy="6459133"/>
          </a:xfrm>
          <a:prstGeom prst="rect">
            <a:avLst/>
          </a:prstGeom>
        </p:spPr>
      </p:pic>
      <p:sp>
        <p:nvSpPr>
          <p:cNvPr id="3" name="Espace réservé du pied de page 2"/>
          <p:cNvSpPr>
            <a:spLocks noGrp="1"/>
          </p:cNvSpPr>
          <p:nvPr>
            <p:ph type="ftr" sz="quarter" idx="11"/>
          </p:nvPr>
        </p:nvSpPr>
        <p:spPr/>
        <p:txBody>
          <a:bodyPr/>
          <a:lstStyle/>
          <a:p>
            <a:r>
              <a:rPr lang="fr-FR" smtClean="0"/>
              <a:t>FormationC3_Compréhension_Textes non narratifs_SBianco_Annecy ouest_1920</a:t>
            </a:r>
            <a:endParaRPr lang="fr-FR"/>
          </a:p>
        </p:txBody>
      </p:sp>
    </p:spTree>
    <p:extLst>
      <p:ext uri="{BB962C8B-B14F-4D97-AF65-F5344CB8AC3E}">
        <p14:creationId xmlns:p14="http://schemas.microsoft.com/office/powerpoint/2010/main" val="2289449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76439"/>
            <a:ext cx="10515600" cy="737961"/>
          </a:xfrm>
          <a:ln>
            <a:solidFill>
              <a:srgbClr val="0070C0"/>
            </a:solidFill>
          </a:ln>
        </p:spPr>
        <p:txBody>
          <a:bodyPr/>
          <a:lstStyle/>
          <a:p>
            <a:r>
              <a:rPr lang="fr-FR" b="1" dirty="0" smtClean="0">
                <a:solidFill>
                  <a:srgbClr val="0070C0"/>
                </a:solidFill>
              </a:rPr>
              <a:t>Quelques pistes de travail pour ce document</a:t>
            </a:r>
            <a:endParaRPr lang="fr-FR" b="1" dirty="0">
              <a:solidFill>
                <a:srgbClr val="0070C0"/>
              </a:solidFill>
            </a:endParaRPr>
          </a:p>
        </p:txBody>
      </p:sp>
      <p:sp>
        <p:nvSpPr>
          <p:cNvPr id="3" name="Espace réservé du contenu 2"/>
          <p:cNvSpPr>
            <a:spLocks noGrp="1"/>
          </p:cNvSpPr>
          <p:nvPr>
            <p:ph idx="1"/>
          </p:nvPr>
        </p:nvSpPr>
        <p:spPr>
          <a:xfrm>
            <a:off x="838200" y="914400"/>
            <a:ext cx="10515600" cy="5438548"/>
          </a:xfrm>
        </p:spPr>
        <p:txBody>
          <a:bodyPr>
            <a:normAutofit fontScale="92500" lnSpcReduction="20000"/>
          </a:bodyPr>
          <a:lstStyle/>
          <a:p>
            <a:pPr marL="0" indent="0">
              <a:buNone/>
            </a:pPr>
            <a:r>
              <a:rPr lang="fr-FR" sz="2000" i="1" dirty="0" smtClean="0"/>
              <a:t>NB: Dans un premier temps, masquer toutes les questions rédigées sur la double page</a:t>
            </a:r>
          </a:p>
          <a:p>
            <a:r>
              <a:rPr lang="fr-FR" dirty="0" smtClean="0"/>
              <a:t>Que veut nous apprendre ce document?</a:t>
            </a:r>
          </a:p>
          <a:p>
            <a:pPr lvl="1"/>
            <a:r>
              <a:rPr lang="fr-FR" sz="2000" dirty="0" smtClean="0">
                <a:solidFill>
                  <a:srgbClr val="0070C0"/>
                </a:solidFill>
              </a:rPr>
              <a:t>On attend : ‘’nous expliquer ce qui fait que la société était en crise sous Louis XVI’’ (définir crise) et donc par extension nous explique </a:t>
            </a:r>
            <a:r>
              <a:rPr lang="fr-FR" sz="2000" u="sng" dirty="0" smtClean="0">
                <a:solidFill>
                  <a:srgbClr val="0070C0"/>
                </a:solidFill>
              </a:rPr>
              <a:t>des</a:t>
            </a:r>
            <a:r>
              <a:rPr lang="fr-FR" sz="2000" dirty="0" smtClean="0">
                <a:solidFill>
                  <a:srgbClr val="0070C0"/>
                </a:solidFill>
              </a:rPr>
              <a:t> raisons de la Révolution en 89.</a:t>
            </a:r>
          </a:p>
          <a:p>
            <a:r>
              <a:rPr lang="fr-FR" dirty="0" smtClean="0"/>
              <a:t>Comment est-il  réalisé? De quoi est il fait? Comment allons-nous nous y prendre?</a:t>
            </a:r>
          </a:p>
          <a:p>
            <a:pPr lvl="1"/>
            <a:r>
              <a:rPr lang="fr-FR" dirty="0">
                <a:solidFill>
                  <a:srgbClr val="0070C0"/>
                </a:solidFill>
              </a:rPr>
              <a:t>On </a:t>
            </a:r>
            <a:r>
              <a:rPr lang="fr-FR" dirty="0" smtClean="0">
                <a:solidFill>
                  <a:srgbClr val="0070C0"/>
                </a:solidFill>
              </a:rPr>
              <a:t>attend: reproduction de tableau montrant Louis XIV/BD philosophes Lumières/extrait de cahiers de Doléances/ extrait d’un magazine qui parlent tous de cette époque, qu’il faut lire et comprendre pour répondre à la question/ on est amener à penser que ces documents donnent des explications.</a:t>
            </a:r>
            <a:endParaRPr lang="fr-FR" dirty="0" smtClean="0"/>
          </a:p>
          <a:p>
            <a:r>
              <a:rPr lang="fr-FR" dirty="0" smtClean="0"/>
              <a:t>Comment allons nous travailler avec tous ces textes pour répondre à la question?</a:t>
            </a:r>
          </a:p>
          <a:p>
            <a:r>
              <a:rPr lang="fr-FR" dirty="0" smtClean="0"/>
              <a:t>Qu’est ce que nous savons déjà qui peut nous aider?</a:t>
            </a:r>
          </a:p>
          <a:p>
            <a:pPr lvl="1"/>
            <a:r>
              <a:rPr lang="fr-FR" dirty="0">
                <a:solidFill>
                  <a:srgbClr val="0070C0"/>
                </a:solidFill>
              </a:rPr>
              <a:t>On </a:t>
            </a:r>
            <a:r>
              <a:rPr lang="fr-FR" dirty="0" smtClean="0">
                <a:solidFill>
                  <a:srgbClr val="0070C0"/>
                </a:solidFill>
              </a:rPr>
              <a:t>attend: référence à une frise, période historique précédente, structuration société en trois groupes ,lecture de document historique( contexte, auteur, nature…).</a:t>
            </a:r>
            <a:endParaRPr lang="fr-FR" dirty="0" smtClean="0"/>
          </a:p>
          <a:p>
            <a:r>
              <a:rPr lang="fr-FR" dirty="0" smtClean="0"/>
              <a:t>Qu’est ce qui peut être surprenant ou inhabituel dans ces documents?</a:t>
            </a:r>
          </a:p>
          <a:p>
            <a:pPr lvl="1"/>
            <a:r>
              <a:rPr lang="fr-FR" dirty="0">
                <a:solidFill>
                  <a:srgbClr val="0070C0"/>
                </a:solidFill>
              </a:rPr>
              <a:t>On </a:t>
            </a:r>
            <a:r>
              <a:rPr lang="fr-FR" dirty="0" smtClean="0">
                <a:solidFill>
                  <a:srgbClr val="0070C0"/>
                </a:solidFill>
              </a:rPr>
              <a:t>attend : présence d’une BD/ tableau peint après la période [intention de l’artiste]…</a:t>
            </a:r>
            <a:endParaRPr lang="fr-FR" dirty="0" smtClean="0"/>
          </a:p>
          <a:p>
            <a:endParaRPr lang="fr-FR" dirty="0"/>
          </a:p>
        </p:txBody>
      </p:sp>
      <p:sp>
        <p:nvSpPr>
          <p:cNvPr id="4" name="Espace réservé du pied de page 3"/>
          <p:cNvSpPr>
            <a:spLocks noGrp="1"/>
          </p:cNvSpPr>
          <p:nvPr>
            <p:ph type="ftr" sz="quarter" idx="11"/>
          </p:nvPr>
        </p:nvSpPr>
        <p:spPr/>
        <p:txBody>
          <a:bodyPr/>
          <a:lstStyle/>
          <a:p>
            <a:r>
              <a:rPr lang="fr-FR" smtClean="0"/>
              <a:t>FormationC3_Compréhension_Textes non narratifs_SBianco_Annecy ouest_1920</a:t>
            </a:r>
            <a:endParaRPr lang="fr-FR"/>
          </a:p>
        </p:txBody>
      </p:sp>
    </p:spTree>
    <p:extLst>
      <p:ext uri="{BB962C8B-B14F-4D97-AF65-F5344CB8AC3E}">
        <p14:creationId xmlns:p14="http://schemas.microsoft.com/office/powerpoint/2010/main" val="943032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61258"/>
            <a:ext cx="10515600" cy="899886"/>
          </a:xfrm>
          <a:ln>
            <a:solidFill>
              <a:srgbClr val="0070C0"/>
            </a:solidFill>
          </a:ln>
        </p:spPr>
        <p:txBody>
          <a:bodyPr/>
          <a:lstStyle/>
          <a:p>
            <a:r>
              <a:rPr lang="fr-FR" b="1" dirty="0" smtClean="0">
                <a:solidFill>
                  <a:srgbClr val="0070C0"/>
                </a:solidFill>
              </a:rPr>
              <a:t>Différenciation en amont:</a:t>
            </a:r>
            <a:endParaRPr lang="fr-FR" b="1" dirty="0">
              <a:solidFill>
                <a:srgbClr val="0070C0"/>
              </a:solidFill>
            </a:endParaRPr>
          </a:p>
        </p:txBody>
      </p:sp>
      <p:sp>
        <p:nvSpPr>
          <p:cNvPr id="3" name="Espace réservé du contenu 2"/>
          <p:cNvSpPr>
            <a:spLocks noGrp="1"/>
          </p:cNvSpPr>
          <p:nvPr>
            <p:ph idx="1"/>
          </p:nvPr>
        </p:nvSpPr>
        <p:spPr>
          <a:xfrm>
            <a:off x="838200" y="1407886"/>
            <a:ext cx="10515600" cy="4769077"/>
          </a:xfrm>
        </p:spPr>
        <p:txBody>
          <a:bodyPr>
            <a:normAutofit fontScale="92500"/>
          </a:bodyPr>
          <a:lstStyle/>
          <a:p>
            <a:r>
              <a:rPr lang="fr-FR" dirty="0" smtClean="0"/>
              <a:t>Afin de permettre à tous les élèves de s’approprier le contenu de ce document, il est très utile de le</a:t>
            </a:r>
            <a:r>
              <a:rPr lang="fr-FR" b="1" u="sng" dirty="0" smtClean="0">
                <a:solidFill>
                  <a:srgbClr val="0070C0"/>
                </a:solidFill>
              </a:rPr>
              <a:t> proposer en amont de l’activité</a:t>
            </a:r>
            <a:r>
              <a:rPr lang="fr-FR" dirty="0" smtClean="0"/>
              <a:t> à ceux qui en auraient besoin et quelquefois pour tous</a:t>
            </a:r>
          </a:p>
          <a:p>
            <a:pPr marL="0" indent="0">
              <a:buNone/>
            </a:pPr>
            <a:endParaRPr lang="fr-FR" dirty="0" smtClean="0"/>
          </a:p>
          <a:p>
            <a:pPr marL="914400" lvl="1" indent="-457200">
              <a:buFont typeface="+mj-lt"/>
              <a:buAutoNum type="arabicPeriod"/>
            </a:pPr>
            <a:r>
              <a:rPr lang="fr-FR" dirty="0" smtClean="0"/>
              <a:t>Les mêmes questions que dans la dia précédente peuvent leur être proposées;</a:t>
            </a:r>
          </a:p>
          <a:p>
            <a:pPr marL="914400" lvl="1" indent="-457200">
              <a:buFont typeface="+mj-lt"/>
              <a:buAutoNum type="arabicPeriod"/>
            </a:pPr>
            <a:r>
              <a:rPr lang="fr-FR" dirty="0" smtClean="0"/>
              <a:t>Lecture collective accompagnée de votre questionnement ;</a:t>
            </a:r>
          </a:p>
          <a:p>
            <a:pPr marL="914400" lvl="1" indent="-457200">
              <a:buFont typeface="+mj-lt"/>
              <a:buAutoNum type="arabicPeriod"/>
            </a:pPr>
            <a:r>
              <a:rPr lang="fr-FR" dirty="0" smtClean="0"/>
              <a:t>Travail sur le contenu du document </a:t>
            </a:r>
            <a:r>
              <a:rPr lang="fr-FR" i="1" dirty="0" smtClean="0">
                <a:solidFill>
                  <a:srgbClr val="0070C0"/>
                </a:solidFill>
              </a:rPr>
              <a:t>(</a:t>
            </a:r>
            <a:r>
              <a:rPr lang="fr-FR" i="1" dirty="0" err="1" smtClean="0">
                <a:solidFill>
                  <a:srgbClr val="0070C0"/>
                </a:solidFill>
              </a:rPr>
              <a:t>cf</a:t>
            </a:r>
            <a:r>
              <a:rPr lang="fr-FR" i="1" dirty="0" smtClean="0">
                <a:solidFill>
                  <a:srgbClr val="0070C0"/>
                </a:solidFill>
              </a:rPr>
              <a:t> dia 18)</a:t>
            </a:r>
          </a:p>
          <a:p>
            <a:pPr marL="914400" lvl="1" indent="-457200">
              <a:buFont typeface="+mj-lt"/>
              <a:buAutoNum type="arabicPeriod"/>
            </a:pPr>
            <a:r>
              <a:rPr lang="fr-FR" dirty="0" smtClean="0"/>
              <a:t>Préparation avec ces élèves de la présentation du document à l’ensemble de la classe le jour J: ce qu’il s’agit de réaliser: A partir de ce document nous allons répondre à la question posée.</a:t>
            </a:r>
          </a:p>
          <a:p>
            <a:pPr marL="914400" lvl="1" indent="-457200">
              <a:buFont typeface="+mj-lt"/>
              <a:buAutoNum type="arabicPeriod"/>
            </a:pPr>
            <a:r>
              <a:rPr lang="fr-FR" dirty="0" smtClean="0"/>
              <a:t>Resituer en collectif la période concernée, le sujet abordé afin de limiter le champ que les élèves vont solliciter pour comprendre le contenu du document.</a:t>
            </a:r>
          </a:p>
          <a:p>
            <a:pPr lvl="1"/>
            <a:endParaRPr lang="fr-FR" dirty="0">
              <a:solidFill>
                <a:srgbClr val="FF0000"/>
              </a:solidFill>
            </a:endParaRPr>
          </a:p>
        </p:txBody>
      </p:sp>
      <p:sp>
        <p:nvSpPr>
          <p:cNvPr id="4" name="Espace réservé du pied de page 3"/>
          <p:cNvSpPr>
            <a:spLocks noGrp="1"/>
          </p:cNvSpPr>
          <p:nvPr>
            <p:ph type="ftr" sz="quarter" idx="11"/>
          </p:nvPr>
        </p:nvSpPr>
        <p:spPr/>
        <p:txBody>
          <a:bodyPr/>
          <a:lstStyle/>
          <a:p>
            <a:r>
              <a:rPr lang="fr-FR" smtClean="0"/>
              <a:t>FormationC3_Compréhension_Textes non narratifs_SBianco_Annecy ouest_1920</a:t>
            </a:r>
            <a:endParaRPr lang="fr-FR"/>
          </a:p>
        </p:txBody>
      </p:sp>
    </p:spTree>
    <p:extLst>
      <p:ext uri="{BB962C8B-B14F-4D97-AF65-F5344CB8AC3E}">
        <p14:creationId xmlns:p14="http://schemas.microsoft.com/office/powerpoint/2010/main" val="673370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ln>
            <a:solidFill>
              <a:srgbClr val="0070C0"/>
            </a:solidFill>
          </a:ln>
        </p:spPr>
        <p:txBody>
          <a:bodyPr/>
          <a:lstStyle/>
          <a:p>
            <a:r>
              <a:rPr lang="fr-FR" dirty="0" smtClean="0">
                <a:solidFill>
                  <a:srgbClr val="0070C0"/>
                </a:solidFill>
              </a:rPr>
              <a:t>Un travail spécifique sur le contenu de la BD</a:t>
            </a:r>
            <a:endParaRPr lang="fr-FR" dirty="0">
              <a:solidFill>
                <a:srgbClr val="0070C0"/>
              </a:solidFill>
            </a:endParaRPr>
          </a:p>
        </p:txBody>
      </p:sp>
      <p:pic>
        <p:nvPicPr>
          <p:cNvPr id="4" name="Espace réservé du contenu 3"/>
          <p:cNvPicPr>
            <a:picLocks noGrp="1" noChangeAspect="1"/>
          </p:cNvPicPr>
          <p:nvPr>
            <p:ph sz="half" idx="1"/>
          </p:nvPr>
        </p:nvPicPr>
        <p:blipFill>
          <a:blip r:embed="rId2"/>
          <a:stretch>
            <a:fillRect/>
          </a:stretch>
        </p:blipFill>
        <p:spPr>
          <a:xfrm>
            <a:off x="883243" y="1825625"/>
            <a:ext cx="5091513" cy="4351338"/>
          </a:xfrm>
          <a:prstGeom prst="rect">
            <a:avLst/>
          </a:prstGeom>
          <a:ln>
            <a:solidFill>
              <a:schemeClr val="tx1"/>
            </a:solidFill>
          </a:ln>
        </p:spPr>
      </p:pic>
      <p:sp>
        <p:nvSpPr>
          <p:cNvPr id="6" name="Espace réservé du contenu 5"/>
          <p:cNvSpPr>
            <a:spLocks noGrp="1"/>
          </p:cNvSpPr>
          <p:nvPr>
            <p:ph sz="half" idx="2"/>
          </p:nvPr>
        </p:nvSpPr>
        <p:spPr>
          <a:ln>
            <a:solidFill>
              <a:schemeClr val="tx1"/>
            </a:solidFill>
          </a:ln>
        </p:spPr>
        <p:txBody>
          <a:bodyPr>
            <a:normAutofit fontScale="77500" lnSpcReduction="20000"/>
          </a:bodyPr>
          <a:lstStyle/>
          <a:p>
            <a:pPr marL="0" indent="0">
              <a:buNone/>
            </a:pPr>
            <a:r>
              <a:rPr lang="fr-FR" sz="2400" dirty="0" smtClean="0"/>
              <a:t>L’absolutisme </a:t>
            </a:r>
            <a:r>
              <a:rPr lang="fr-FR" sz="2400" i="1" dirty="0" smtClean="0"/>
              <a:t>: quand un roi dirige le royaume en prenant les décisions tout seul, il détient tous les pouvoirs entre ses mains ( écrire et édicter les lois, rendre la justice, diriger le pays). Il est donc très puissant par rapport aux autres personnes qui vivent dans le royaume puisque c’est lui qui décide de tout. Les sujets de son royaume lui doivent une complète obéissance</a:t>
            </a:r>
            <a:r>
              <a:rPr lang="fr-FR" sz="2400" dirty="0" smtClean="0"/>
              <a:t>. </a:t>
            </a:r>
          </a:p>
          <a:p>
            <a:pPr marL="0" indent="0">
              <a:buNone/>
            </a:pPr>
            <a:r>
              <a:rPr lang="fr-FR" sz="2400" dirty="0" smtClean="0"/>
              <a:t>Philosophes des lumières: </a:t>
            </a:r>
            <a:r>
              <a:rPr lang="fr-FR" sz="2400" i="1" dirty="0" smtClean="0"/>
              <a:t>au XVIème, ce sont les personnes qui réfléchissent à la place de tous les hommes sur Terre et dans la société. Ils défendent la liberté, ils défendent la nécessité de se cultiver et de diffuser les connaissances pour que les personnes puissent </a:t>
            </a:r>
            <a:r>
              <a:rPr lang="fr-FR" sz="2400" i="1" dirty="0"/>
              <a:t>réfléchir par </a:t>
            </a:r>
            <a:r>
              <a:rPr lang="fr-FR" sz="2400" i="1" dirty="0" smtClean="0"/>
              <a:t>elles mêmes. C’est pour cela qu’ils ont crée ce grand livre appelé l’Encyclopédie pour tous et que leurs idées ne plaisaient pas au roi. Ils critiquent les habitudes de la société et ceux qui exercent le pouvoir, comme le roi et les personnes de l’</a:t>
            </a:r>
            <a:r>
              <a:rPr lang="fr-FR" sz="2400" i="1" dirty="0" err="1" smtClean="0"/>
              <a:t>Eglise</a:t>
            </a:r>
            <a:r>
              <a:rPr lang="fr-FR" sz="2400" i="1" dirty="0" smtClean="0"/>
              <a:t>.</a:t>
            </a:r>
          </a:p>
        </p:txBody>
      </p:sp>
      <p:sp>
        <p:nvSpPr>
          <p:cNvPr id="9" name="Espace réservé du pied de page 8"/>
          <p:cNvSpPr>
            <a:spLocks noGrp="1"/>
          </p:cNvSpPr>
          <p:nvPr>
            <p:ph type="ftr" sz="quarter" idx="11"/>
          </p:nvPr>
        </p:nvSpPr>
        <p:spPr/>
        <p:txBody>
          <a:bodyPr/>
          <a:lstStyle/>
          <a:p>
            <a:r>
              <a:rPr lang="fr-FR" smtClean="0"/>
              <a:t>FormationC3_Compréhension_Textes non narratifs_SBianco_Annecy ouest_1920</a:t>
            </a:r>
            <a:endParaRPr lang="fr-FR"/>
          </a:p>
        </p:txBody>
      </p:sp>
    </p:spTree>
    <p:extLst>
      <p:ext uri="{BB962C8B-B14F-4D97-AF65-F5344CB8AC3E}">
        <p14:creationId xmlns:p14="http://schemas.microsoft.com/office/powerpoint/2010/main" val="80524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rgbClr val="0070C0"/>
            </a:solidFill>
          </a:ln>
        </p:spPr>
        <p:txBody>
          <a:bodyPr/>
          <a:lstStyle/>
          <a:p>
            <a:r>
              <a:rPr lang="fr-FR" dirty="0" smtClean="0">
                <a:solidFill>
                  <a:srgbClr val="0070C0"/>
                </a:solidFill>
              </a:rPr>
              <a:t>Un travail à partir d’un document qui s’adresse aux adultes lecteurs</a:t>
            </a:r>
            <a:endParaRPr lang="fr-FR" dirty="0">
              <a:solidFill>
                <a:srgbClr val="0070C0"/>
              </a:solidFill>
            </a:endParaRPr>
          </a:p>
        </p:txBody>
      </p:sp>
      <p:sp>
        <p:nvSpPr>
          <p:cNvPr id="3" name="Espace réservé du contenu 2"/>
          <p:cNvSpPr>
            <a:spLocks noGrp="1"/>
          </p:cNvSpPr>
          <p:nvPr>
            <p:ph idx="1"/>
          </p:nvPr>
        </p:nvSpPr>
        <p:spPr/>
        <p:txBody>
          <a:bodyPr>
            <a:normAutofit/>
          </a:bodyPr>
          <a:lstStyle/>
          <a:p>
            <a:endParaRPr lang="fr-FR" dirty="0" smtClean="0"/>
          </a:p>
          <a:p>
            <a:r>
              <a:rPr lang="fr-FR" dirty="0" smtClean="0"/>
              <a:t>Comment vous y prenez vous pour lire ce document?</a:t>
            </a:r>
          </a:p>
          <a:p>
            <a:r>
              <a:rPr lang="fr-FR" dirty="0" smtClean="0"/>
              <a:t>Quels savoirs mobilisez vous?</a:t>
            </a:r>
          </a:p>
          <a:p>
            <a:r>
              <a:rPr lang="fr-FR" dirty="0" smtClean="0"/>
              <a:t>A votre avis qu’est ce qui fait que je vous propose ce document, dans le cadre de l’atelier de ce matin?</a:t>
            </a:r>
          </a:p>
          <a:p>
            <a:r>
              <a:rPr lang="fr-FR" dirty="0" smtClean="0"/>
              <a:t>Quelles informations en tirez vous?</a:t>
            </a:r>
          </a:p>
          <a:p>
            <a:r>
              <a:rPr lang="fr-FR" dirty="0" smtClean="0"/>
              <a:t>Quelle </a:t>
            </a:r>
            <a:r>
              <a:rPr lang="fr-FR" dirty="0"/>
              <a:t>synthèse pourriez vous proposer </a:t>
            </a:r>
            <a:r>
              <a:rPr lang="fr-FR" dirty="0" smtClean="0"/>
              <a:t>en </a:t>
            </a:r>
            <a:r>
              <a:rPr lang="fr-FR" dirty="0"/>
              <a:t>répondant à la question suivante: </a:t>
            </a:r>
            <a:r>
              <a:rPr lang="fr-FR" dirty="0" smtClean="0">
                <a:solidFill>
                  <a:srgbClr val="0070C0"/>
                </a:solidFill>
              </a:rPr>
              <a:t>«</a:t>
            </a:r>
            <a:r>
              <a:rPr lang="fr-FR" dirty="0">
                <a:solidFill>
                  <a:srgbClr val="0070C0"/>
                </a:solidFill>
              </a:rPr>
              <a:t> Qu’est ce que ce document veut/peut nous apprendre? »</a:t>
            </a:r>
          </a:p>
          <a:p>
            <a:endParaRPr lang="fr-FR" dirty="0"/>
          </a:p>
        </p:txBody>
      </p:sp>
      <p:sp>
        <p:nvSpPr>
          <p:cNvPr id="4" name="Espace réservé du pied de page 3"/>
          <p:cNvSpPr>
            <a:spLocks noGrp="1"/>
          </p:cNvSpPr>
          <p:nvPr>
            <p:ph type="ftr" sz="quarter" idx="11"/>
          </p:nvPr>
        </p:nvSpPr>
        <p:spPr/>
        <p:txBody>
          <a:bodyPr/>
          <a:lstStyle/>
          <a:p>
            <a:r>
              <a:rPr lang="fr-FR" smtClean="0"/>
              <a:t>FormationC3_Compréhension_Textes non narratifs_SBianco_Annecy ouest_1920</a:t>
            </a:r>
            <a:endParaRPr lang="fr-FR"/>
          </a:p>
        </p:txBody>
      </p:sp>
    </p:spTree>
    <p:extLst>
      <p:ext uri="{BB962C8B-B14F-4D97-AF65-F5344CB8AC3E}">
        <p14:creationId xmlns:p14="http://schemas.microsoft.com/office/powerpoint/2010/main" val="3727287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0"/>
            <a:ext cx="10515600" cy="1325563"/>
          </a:xfrm>
          <a:ln>
            <a:solidFill>
              <a:srgbClr val="0070C0"/>
            </a:solidFill>
          </a:ln>
        </p:spPr>
        <p:txBody>
          <a:bodyPr/>
          <a:lstStyle/>
          <a:p>
            <a:r>
              <a:rPr lang="fr-FR" dirty="0" smtClean="0">
                <a:solidFill>
                  <a:srgbClr val="0070C0"/>
                </a:solidFill>
              </a:rPr>
              <a:t>Accompagner la production discursive des élèves, collectivement.</a:t>
            </a:r>
            <a:endParaRPr lang="fr-FR" dirty="0">
              <a:solidFill>
                <a:srgbClr val="0070C0"/>
              </a:solidFill>
            </a:endParaRPr>
          </a:p>
        </p:txBody>
      </p:sp>
      <p:sp>
        <p:nvSpPr>
          <p:cNvPr id="6" name="Espace réservé du contenu 5"/>
          <p:cNvSpPr>
            <a:spLocks noGrp="1"/>
          </p:cNvSpPr>
          <p:nvPr>
            <p:ph idx="1"/>
          </p:nvPr>
        </p:nvSpPr>
        <p:spPr>
          <a:xfrm>
            <a:off x="838200" y="1582057"/>
            <a:ext cx="10515600" cy="4594906"/>
          </a:xfrm>
        </p:spPr>
        <p:txBody>
          <a:bodyPr>
            <a:normAutofit fontScale="92500" lnSpcReduction="20000"/>
          </a:bodyPr>
          <a:lstStyle/>
          <a:p>
            <a:pPr marL="0" indent="0">
              <a:buNone/>
            </a:pPr>
            <a:r>
              <a:rPr lang="fr-FR" i="1" dirty="0" smtClean="0"/>
              <a:t>Comment maintenant que vous avez lu et que nous avons travaillé à la compréhension de ces textes, pourrions nous répondre à la question posée?</a:t>
            </a:r>
          </a:p>
          <a:p>
            <a:r>
              <a:rPr lang="fr-FR" i="1" dirty="0" smtClean="0">
                <a:solidFill>
                  <a:srgbClr val="0070C0"/>
                </a:solidFill>
              </a:rPr>
              <a:t>Listons les éléments </a:t>
            </a:r>
            <a:r>
              <a:rPr lang="fr-FR" i="1" dirty="0" smtClean="0"/>
              <a:t>que nous retenons et choisissons ce qui nous parait le plus important pour répondre à la question posée, par exemple:</a:t>
            </a:r>
          </a:p>
          <a:p>
            <a:pPr lvl="1"/>
            <a:r>
              <a:rPr lang="fr-FR" i="1" dirty="0" smtClean="0"/>
              <a:t>Pauvreté, mauvaises récoltes, guerres, famine. </a:t>
            </a:r>
          </a:p>
          <a:p>
            <a:pPr lvl="1"/>
            <a:r>
              <a:rPr lang="fr-FR" i="1" dirty="0"/>
              <a:t>Le roi et les nobles qui vivent à la cour dépensent beaucoup. </a:t>
            </a:r>
            <a:r>
              <a:rPr lang="fr-FR" i="1" dirty="0" smtClean="0"/>
              <a:t>Grandes inégalités.</a:t>
            </a:r>
            <a:endParaRPr lang="fr-FR" i="1" dirty="0"/>
          </a:p>
          <a:p>
            <a:pPr lvl="1"/>
            <a:r>
              <a:rPr lang="fr-FR" i="1" dirty="0" smtClean="0"/>
              <a:t>Grandes différences de niveau de vie entre les groupes de la société</a:t>
            </a:r>
          </a:p>
          <a:p>
            <a:pPr lvl="1"/>
            <a:r>
              <a:rPr lang="fr-FR" i="1" dirty="0" smtClean="0"/>
              <a:t>Les impôts sont difficiles à payer pour les gens pauvres, tout le monde ne paie pas d’impôts ( trois groupes dans société)</a:t>
            </a:r>
          </a:p>
          <a:p>
            <a:pPr lvl="1"/>
            <a:r>
              <a:rPr lang="fr-FR" i="1" dirty="0" smtClean="0"/>
              <a:t>Les sujets du roi ont obtenu la possibilité d’écrire ce qu’ils voudraient changer pour être plus heureux (cahier de doléances)</a:t>
            </a:r>
          </a:p>
          <a:p>
            <a:pPr lvl="1"/>
            <a:r>
              <a:rPr lang="fr-FR" i="1" dirty="0" smtClean="0"/>
              <a:t>Le roi a tous les pouvoirs il est souverain absolu</a:t>
            </a:r>
          </a:p>
          <a:p>
            <a:pPr lvl="1"/>
            <a:r>
              <a:rPr lang="fr-FR" i="1" dirty="0" smtClean="0"/>
              <a:t>Au </a:t>
            </a:r>
            <a:r>
              <a:rPr lang="fr-FR" i="1" dirty="0" err="1" smtClean="0"/>
              <a:t>Xvème</a:t>
            </a:r>
            <a:r>
              <a:rPr lang="fr-FR" i="1" dirty="0" smtClean="0"/>
              <a:t>, les philosophes réfléchissent à des idées pour que chacun soit libre, ils écrivent dans des livres. Mais tout le monde ne sait pas lire.</a:t>
            </a:r>
          </a:p>
          <a:p>
            <a:pPr lvl="1"/>
            <a:endParaRPr lang="fr-FR" i="1" dirty="0" smtClean="0"/>
          </a:p>
          <a:p>
            <a:endParaRPr lang="fr-FR" dirty="0"/>
          </a:p>
        </p:txBody>
      </p:sp>
      <p:sp>
        <p:nvSpPr>
          <p:cNvPr id="7" name="Espace réservé du pied de page 6"/>
          <p:cNvSpPr>
            <a:spLocks noGrp="1"/>
          </p:cNvSpPr>
          <p:nvPr>
            <p:ph type="ftr" sz="quarter" idx="11"/>
          </p:nvPr>
        </p:nvSpPr>
        <p:spPr/>
        <p:txBody>
          <a:bodyPr/>
          <a:lstStyle/>
          <a:p>
            <a:r>
              <a:rPr lang="fr-FR" smtClean="0"/>
              <a:t>FormationC3_Compréhension_Textes non narratifs_SBianco_Annecy ouest_1920</a:t>
            </a:r>
            <a:endParaRPr lang="fr-FR"/>
          </a:p>
        </p:txBody>
      </p:sp>
    </p:spTree>
    <p:extLst>
      <p:ext uri="{BB962C8B-B14F-4D97-AF65-F5344CB8AC3E}">
        <p14:creationId xmlns:p14="http://schemas.microsoft.com/office/powerpoint/2010/main" val="1762525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rgbClr val="0070C0"/>
            </a:solidFill>
          </a:ln>
        </p:spPr>
        <p:txBody>
          <a:bodyPr/>
          <a:lstStyle/>
          <a:p>
            <a:r>
              <a:rPr lang="fr-FR" dirty="0" smtClean="0">
                <a:solidFill>
                  <a:srgbClr val="0070C0"/>
                </a:solidFill>
              </a:rPr>
              <a:t>Un exemple de production possible:</a:t>
            </a:r>
            <a:endParaRPr lang="fr-FR" dirty="0">
              <a:solidFill>
                <a:srgbClr val="0070C0"/>
              </a:solidFill>
            </a:endParaRPr>
          </a:p>
        </p:txBody>
      </p:sp>
      <p:sp>
        <p:nvSpPr>
          <p:cNvPr id="3" name="Espace réservé du contenu 2"/>
          <p:cNvSpPr>
            <a:spLocks noGrp="1"/>
          </p:cNvSpPr>
          <p:nvPr>
            <p:ph idx="1"/>
          </p:nvPr>
        </p:nvSpPr>
        <p:spPr/>
        <p:txBody>
          <a:bodyPr>
            <a:normAutofit/>
          </a:bodyPr>
          <a:lstStyle/>
          <a:p>
            <a:r>
              <a:rPr lang="fr-FR" dirty="0"/>
              <a:t>A la suite de la formation, voici la synthèse que les élèves pourraient produire à la suite de l’étude des documents pour répondre à la question posée? </a:t>
            </a:r>
            <a:r>
              <a:rPr lang="fr-FR" dirty="0">
                <a:solidFill>
                  <a:srgbClr val="0070C0"/>
                </a:solidFill>
              </a:rPr>
              <a:t>Pourquoi la société française est elle en crise à l’époque de Louis XVI</a:t>
            </a:r>
            <a:r>
              <a:rPr lang="fr-FR" dirty="0" smtClean="0">
                <a:solidFill>
                  <a:srgbClr val="0070C0"/>
                </a:solidFill>
              </a:rPr>
              <a:t>?</a:t>
            </a:r>
          </a:p>
          <a:p>
            <a:pPr marL="457200" lvl="1" indent="0">
              <a:buNone/>
            </a:pPr>
            <a:r>
              <a:rPr lang="fr-FR" i="1" dirty="0" smtClean="0">
                <a:solidFill>
                  <a:srgbClr val="0070C0"/>
                </a:solidFill>
              </a:rPr>
              <a:t>Dans la France, à l’époque de Louis XVI il y a des inégalités entre les trois groupes de la société. Les gens les plus pauvres (les paysans mais aussi certains prêtres) souffrent parce qu’ils ont faim et n’ont pas d’argent. Il y a eu de mauvaises récoltes mais aussi beaucoup d’impôts pour payer les guerres qu’ont fait les rois et leur vie luxueuse à la cour. Les gens du Tiers d’</a:t>
            </a:r>
            <a:r>
              <a:rPr lang="fr-FR" i="1" dirty="0" err="1" smtClean="0">
                <a:solidFill>
                  <a:srgbClr val="0070C0"/>
                </a:solidFill>
              </a:rPr>
              <a:t>Etat</a:t>
            </a:r>
            <a:r>
              <a:rPr lang="fr-FR" i="1" dirty="0" smtClean="0">
                <a:solidFill>
                  <a:srgbClr val="0070C0"/>
                </a:solidFill>
              </a:rPr>
              <a:t> ont écrit dans des cahiers (cahiers de doléances) ce qu’ils voulaient changer pour mieux vivre en France. Peut être que les gens ne veulent plus vivre comme avant parce que les idées que les philosophes de Lumières ont écrites se sont répandues.</a:t>
            </a:r>
            <a:endParaRPr lang="fr-FR" i="1" dirty="0">
              <a:solidFill>
                <a:srgbClr val="0070C0"/>
              </a:solidFill>
            </a:endParaRPr>
          </a:p>
          <a:p>
            <a:endParaRPr lang="fr-FR" dirty="0"/>
          </a:p>
        </p:txBody>
      </p:sp>
      <p:sp>
        <p:nvSpPr>
          <p:cNvPr id="4" name="Espace réservé du pied de page 3"/>
          <p:cNvSpPr>
            <a:spLocks noGrp="1"/>
          </p:cNvSpPr>
          <p:nvPr>
            <p:ph type="ftr" sz="quarter" idx="11"/>
          </p:nvPr>
        </p:nvSpPr>
        <p:spPr/>
        <p:txBody>
          <a:bodyPr/>
          <a:lstStyle/>
          <a:p>
            <a:r>
              <a:rPr lang="fr-FR" smtClean="0"/>
              <a:t>FormationC3_Compréhension_Textes non narratifs_SBianco_Annecy ouest_1920</a:t>
            </a:r>
            <a:endParaRPr lang="fr-FR"/>
          </a:p>
        </p:txBody>
      </p:sp>
    </p:spTree>
    <p:extLst>
      <p:ext uri="{BB962C8B-B14F-4D97-AF65-F5344CB8AC3E}">
        <p14:creationId xmlns:p14="http://schemas.microsoft.com/office/powerpoint/2010/main" val="4238030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rgbClr val="0070C0"/>
            </a:solidFill>
          </a:ln>
        </p:spPr>
        <p:txBody>
          <a:bodyPr/>
          <a:lstStyle/>
          <a:p>
            <a:r>
              <a:rPr lang="fr-FR" dirty="0" smtClean="0">
                <a:solidFill>
                  <a:srgbClr val="0070C0"/>
                </a:solidFill>
              </a:rPr>
              <a:t>PROPOSITION DE TRAVAIL</a:t>
            </a:r>
            <a:endParaRPr lang="fr-FR" dirty="0">
              <a:solidFill>
                <a:srgbClr val="0070C0"/>
              </a:solidFill>
            </a:endParaRPr>
          </a:p>
        </p:txBody>
      </p:sp>
      <p:sp>
        <p:nvSpPr>
          <p:cNvPr id="3" name="Espace réservé du contenu 2"/>
          <p:cNvSpPr>
            <a:spLocks noGrp="1"/>
          </p:cNvSpPr>
          <p:nvPr>
            <p:ph idx="1"/>
          </p:nvPr>
        </p:nvSpPr>
        <p:spPr/>
        <p:txBody>
          <a:bodyPr/>
          <a:lstStyle/>
          <a:p>
            <a:r>
              <a:rPr lang="fr-FR" dirty="0" smtClean="0"/>
              <a:t>Mettre en œuvre dans la classe des situations qui vont permettre aux élèves de travailler ces compétences à partir de documents que vous utilisez ordinairement.</a:t>
            </a:r>
          </a:p>
          <a:p>
            <a:r>
              <a:rPr lang="fr-FR" dirty="0" smtClean="0"/>
              <a:t>Concevoir des accompagnements de ces documents qui facilitent les dimensions inférentielles que les élèves ont à </a:t>
            </a:r>
            <a:r>
              <a:rPr lang="fr-FR" dirty="0" smtClean="0"/>
              <a:t>construire (</a:t>
            </a:r>
            <a:r>
              <a:rPr lang="fr-FR" dirty="0" err="1" smtClean="0"/>
              <a:t>cf</a:t>
            </a:r>
            <a:r>
              <a:rPr lang="fr-FR" dirty="0" smtClean="0"/>
              <a:t> Dia 19)</a:t>
            </a:r>
            <a:endParaRPr lang="fr-FR" dirty="0"/>
          </a:p>
        </p:txBody>
      </p:sp>
      <p:sp>
        <p:nvSpPr>
          <p:cNvPr id="4" name="Espace réservé du pied de page 3"/>
          <p:cNvSpPr>
            <a:spLocks noGrp="1"/>
          </p:cNvSpPr>
          <p:nvPr>
            <p:ph type="ftr" sz="quarter" idx="11"/>
          </p:nvPr>
        </p:nvSpPr>
        <p:spPr/>
        <p:txBody>
          <a:bodyPr/>
          <a:lstStyle/>
          <a:p>
            <a:r>
              <a:rPr lang="fr-FR" smtClean="0"/>
              <a:t>FormationC3_Compréhension_Textes non narratifs_SBianco_Annecy ouest_1920</a:t>
            </a:r>
            <a:endParaRPr lang="fr-FR"/>
          </a:p>
        </p:txBody>
      </p:sp>
    </p:spTree>
    <p:extLst>
      <p:ext uri="{BB962C8B-B14F-4D97-AF65-F5344CB8AC3E}">
        <p14:creationId xmlns:p14="http://schemas.microsoft.com/office/powerpoint/2010/main" val="1732106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44127" y="404949"/>
            <a:ext cx="10504036" cy="6165668"/>
          </a:xfrm>
          <a:prstGeom prst="rect">
            <a:avLst/>
          </a:prstGeom>
        </p:spPr>
      </p:pic>
      <p:sp>
        <p:nvSpPr>
          <p:cNvPr id="2" name="Rectangle 1"/>
          <p:cNvSpPr/>
          <p:nvPr/>
        </p:nvSpPr>
        <p:spPr>
          <a:xfrm>
            <a:off x="0" y="56390"/>
            <a:ext cx="4405258" cy="6971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smtClean="0">
                <a:ln w="0"/>
                <a:solidFill>
                  <a:schemeClr val="tx1"/>
                </a:solidFill>
                <a:effectLst>
                  <a:outerShdw blurRad="38100" dist="19050" dir="2700000" algn="tl" rotWithShape="0">
                    <a:schemeClr val="dk1">
                      <a:alpha val="40000"/>
                    </a:schemeClr>
                  </a:outerShdw>
                </a:effectLst>
              </a:rPr>
              <a:t>Tiré du Géo Hors série ‘’</a:t>
            </a:r>
            <a:r>
              <a:rPr lang="fr-FR" dirty="0" err="1" smtClean="0">
                <a:ln w="0"/>
                <a:solidFill>
                  <a:schemeClr val="tx1"/>
                </a:solidFill>
                <a:effectLst>
                  <a:outerShdw blurRad="38100" dist="19050" dir="2700000" algn="tl" rotWithShape="0">
                    <a:schemeClr val="dk1">
                      <a:alpha val="40000"/>
                    </a:schemeClr>
                  </a:outerShdw>
                </a:effectLst>
              </a:rPr>
              <a:t>Hygge</a:t>
            </a:r>
            <a:r>
              <a:rPr lang="fr-FR" dirty="0" smtClean="0">
                <a:ln w="0"/>
                <a:solidFill>
                  <a:schemeClr val="tx1"/>
                </a:solidFill>
                <a:effectLst>
                  <a:outerShdw blurRad="38100" dist="19050" dir="2700000" algn="tl" rotWithShape="0">
                    <a:schemeClr val="dk1">
                      <a:alpha val="40000"/>
                    </a:schemeClr>
                  </a:outerShdw>
                </a:effectLst>
              </a:rPr>
              <a:t>! Vivre heureux. Le modèle scandinave’’ Août Sept 2018 </a:t>
            </a:r>
            <a:endParaRPr lang="fr-FR" dirty="0">
              <a:ln w="0"/>
              <a:solidFill>
                <a:schemeClr val="tx1"/>
              </a:solidFill>
              <a:effectLst>
                <a:outerShdw blurRad="38100" dist="19050" dir="2700000" algn="tl" rotWithShape="0">
                  <a:schemeClr val="dk1">
                    <a:alpha val="40000"/>
                  </a:schemeClr>
                </a:outerShdw>
              </a:effectLst>
            </a:endParaRPr>
          </a:p>
        </p:txBody>
      </p:sp>
      <p:sp>
        <p:nvSpPr>
          <p:cNvPr id="3" name="Espace réservé du pied de page 2"/>
          <p:cNvSpPr>
            <a:spLocks noGrp="1"/>
          </p:cNvSpPr>
          <p:nvPr>
            <p:ph type="ftr" sz="quarter" idx="11"/>
          </p:nvPr>
        </p:nvSpPr>
        <p:spPr/>
        <p:txBody>
          <a:bodyPr/>
          <a:lstStyle/>
          <a:p>
            <a:r>
              <a:rPr lang="fr-FR" smtClean="0"/>
              <a:t>FormationC3_Compréhension_Textes non narratifs_SBianco_Annecy ouest_1920</a:t>
            </a:r>
            <a:endParaRPr lang="fr-FR"/>
          </a:p>
        </p:txBody>
      </p:sp>
    </p:spTree>
    <p:extLst>
      <p:ext uri="{BB962C8B-B14F-4D97-AF65-F5344CB8AC3E}">
        <p14:creationId xmlns:p14="http://schemas.microsoft.com/office/powerpoint/2010/main" val="2648132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682750"/>
          </a:xfrm>
          <a:ln>
            <a:solidFill>
              <a:srgbClr val="0070C0"/>
            </a:solidFill>
          </a:ln>
        </p:spPr>
        <p:txBody>
          <a:bodyPr>
            <a:normAutofit fontScale="90000"/>
          </a:bodyPr>
          <a:lstStyle/>
          <a:p>
            <a:r>
              <a:rPr lang="fr-FR" dirty="0" smtClean="0">
                <a:solidFill>
                  <a:srgbClr val="0070C0"/>
                </a:solidFill>
              </a:rPr>
              <a:t>Comment analysez vous ce que vous avez dû mettre en œuvre en termes d’opérations mentales?</a:t>
            </a:r>
            <a:endParaRPr lang="fr-FR" dirty="0">
              <a:solidFill>
                <a:srgbClr val="0070C0"/>
              </a:solidFill>
            </a:endParaRPr>
          </a:p>
        </p:txBody>
      </p:sp>
      <p:pic>
        <p:nvPicPr>
          <p:cNvPr id="4" name="Espace réservé du contenu 3"/>
          <p:cNvPicPr>
            <a:picLocks noGrp="1" noChangeAspect="1"/>
          </p:cNvPicPr>
          <p:nvPr>
            <p:ph idx="1"/>
          </p:nvPr>
        </p:nvPicPr>
        <p:blipFill>
          <a:blip r:embed="rId2"/>
          <a:stretch>
            <a:fillRect/>
          </a:stretch>
        </p:blipFill>
        <p:spPr>
          <a:xfrm>
            <a:off x="3114674" y="2360009"/>
            <a:ext cx="6600825" cy="4497991"/>
          </a:xfrm>
          <a:prstGeom prst="rect">
            <a:avLst/>
          </a:prstGeom>
        </p:spPr>
      </p:pic>
      <p:sp>
        <p:nvSpPr>
          <p:cNvPr id="3" name="Espace réservé du pied de page 2"/>
          <p:cNvSpPr>
            <a:spLocks noGrp="1"/>
          </p:cNvSpPr>
          <p:nvPr>
            <p:ph type="ftr" sz="quarter" idx="11"/>
          </p:nvPr>
        </p:nvSpPr>
        <p:spPr/>
        <p:txBody>
          <a:bodyPr/>
          <a:lstStyle/>
          <a:p>
            <a:r>
              <a:rPr lang="fr-FR" smtClean="0"/>
              <a:t>FormationC3_Compréhension_Textes non narratifs_SBianco_Annecy ouest_1920</a:t>
            </a:r>
            <a:endParaRPr lang="fr-FR"/>
          </a:p>
        </p:txBody>
      </p:sp>
    </p:spTree>
    <p:extLst>
      <p:ext uri="{BB962C8B-B14F-4D97-AF65-F5344CB8AC3E}">
        <p14:creationId xmlns:p14="http://schemas.microsoft.com/office/powerpoint/2010/main" val="3604291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20682"/>
            <a:ext cx="10515600" cy="1237338"/>
          </a:xfrm>
        </p:spPr>
        <p:txBody>
          <a:bodyPr>
            <a:normAutofit/>
          </a:bodyPr>
          <a:lstStyle/>
          <a:p>
            <a:r>
              <a:rPr lang="fr-FR" sz="4000" dirty="0" smtClean="0">
                <a:solidFill>
                  <a:srgbClr val="0070C0"/>
                </a:solidFill>
              </a:rPr>
              <a:t>Quel lien avec </a:t>
            </a:r>
            <a:r>
              <a:rPr lang="fr-FR" sz="4000" dirty="0" smtClean="0">
                <a:solidFill>
                  <a:srgbClr val="0070C0"/>
                </a:solidFill>
              </a:rPr>
              <a:t>entre le travail sur les documents non narratifs et l’activité </a:t>
            </a:r>
            <a:r>
              <a:rPr lang="fr-FR" sz="4000" dirty="0" smtClean="0">
                <a:solidFill>
                  <a:srgbClr val="0070C0"/>
                </a:solidFill>
              </a:rPr>
              <a:t>de compréhension?</a:t>
            </a:r>
            <a:endParaRPr lang="fr-FR" sz="4000" dirty="0">
              <a:solidFill>
                <a:srgbClr val="0070C0"/>
              </a:solidFill>
            </a:endParaRPr>
          </a:p>
        </p:txBody>
      </p:sp>
      <p:sp>
        <p:nvSpPr>
          <p:cNvPr id="3" name="Espace réservé du contenu 2"/>
          <p:cNvSpPr>
            <a:spLocks noGrp="1"/>
          </p:cNvSpPr>
          <p:nvPr>
            <p:ph idx="1"/>
          </p:nvPr>
        </p:nvSpPr>
        <p:spPr>
          <a:xfrm>
            <a:off x="838200" y="1439501"/>
            <a:ext cx="10949412" cy="4737462"/>
          </a:xfrm>
        </p:spPr>
        <p:txBody>
          <a:bodyPr>
            <a:normAutofit fontScale="77500" lnSpcReduction="20000"/>
          </a:bodyPr>
          <a:lstStyle/>
          <a:p>
            <a:r>
              <a:rPr lang="fr-FR" dirty="0" smtClean="0"/>
              <a:t>La compréhension de ce type de documents s’appuie sur la mobilisation de plusieurs opérations mentales et compétences:</a:t>
            </a:r>
          </a:p>
          <a:p>
            <a:pPr lvl="1">
              <a:lnSpc>
                <a:spcPct val="120000"/>
              </a:lnSpc>
            </a:pPr>
            <a:r>
              <a:rPr lang="fr-FR" dirty="0" smtClean="0">
                <a:solidFill>
                  <a:srgbClr val="0070C0"/>
                </a:solidFill>
              </a:rPr>
              <a:t>Identifier</a:t>
            </a:r>
            <a:r>
              <a:rPr lang="fr-FR" dirty="0" smtClean="0"/>
              <a:t> le titre, la nature des textes en présence</a:t>
            </a:r>
          </a:p>
          <a:p>
            <a:pPr lvl="1">
              <a:lnSpc>
                <a:spcPct val="120000"/>
              </a:lnSpc>
            </a:pPr>
            <a:r>
              <a:rPr lang="fr-FR" dirty="0" smtClean="0">
                <a:solidFill>
                  <a:srgbClr val="0070C0"/>
                </a:solidFill>
              </a:rPr>
              <a:t>Mobiliser</a:t>
            </a:r>
            <a:r>
              <a:rPr lang="fr-FR" dirty="0" smtClean="0"/>
              <a:t> des connaissances et des compétences qui relèvent d’autres domaines que le français pour </a:t>
            </a:r>
            <a:r>
              <a:rPr lang="fr-FR" u="sng" dirty="0" smtClean="0">
                <a:solidFill>
                  <a:srgbClr val="0070C0"/>
                </a:solidFill>
              </a:rPr>
              <a:t>lire et compre</a:t>
            </a:r>
            <a:r>
              <a:rPr lang="fr-FR" u="sng" dirty="0" smtClean="0">
                <a:solidFill>
                  <a:srgbClr val="0070C0"/>
                </a:solidFill>
              </a:rPr>
              <a:t>ndre le </a:t>
            </a:r>
            <a:r>
              <a:rPr lang="fr-FR" u="sng" dirty="0">
                <a:solidFill>
                  <a:srgbClr val="0070C0"/>
                </a:solidFill>
              </a:rPr>
              <a:t>contenu de </a:t>
            </a:r>
            <a:r>
              <a:rPr lang="fr-FR" u="sng" dirty="0" smtClean="0">
                <a:solidFill>
                  <a:srgbClr val="0070C0"/>
                </a:solidFill>
              </a:rPr>
              <a:t>ces textes </a:t>
            </a:r>
            <a:r>
              <a:rPr lang="fr-FR" dirty="0" smtClean="0"/>
              <a:t>(données chiffrées ou illustrées, symbolisation de ces données, bandes dessinées, dessin humoristique, photos, œuvres d’art, témoignages, document historique, scientifique, carte…) et </a:t>
            </a:r>
            <a:r>
              <a:rPr lang="fr-FR" dirty="0" smtClean="0">
                <a:solidFill>
                  <a:srgbClr val="0070C0"/>
                </a:solidFill>
              </a:rPr>
              <a:t>répondre à la problématique </a:t>
            </a:r>
            <a:r>
              <a:rPr lang="fr-FR" dirty="0" smtClean="0"/>
              <a:t>posée.</a:t>
            </a:r>
          </a:p>
          <a:p>
            <a:pPr lvl="1">
              <a:lnSpc>
                <a:spcPct val="120000"/>
              </a:lnSpc>
            </a:pPr>
            <a:r>
              <a:rPr lang="fr-FR" dirty="0" smtClean="0">
                <a:solidFill>
                  <a:srgbClr val="0070C0"/>
                </a:solidFill>
              </a:rPr>
              <a:t>Mettre en relation </a:t>
            </a:r>
            <a:r>
              <a:rPr lang="fr-FR" dirty="0" smtClean="0"/>
              <a:t>les contenus et le titre, la question de départ</a:t>
            </a:r>
          </a:p>
          <a:p>
            <a:pPr lvl="1">
              <a:lnSpc>
                <a:spcPct val="120000"/>
              </a:lnSpc>
            </a:pPr>
            <a:r>
              <a:rPr lang="fr-FR" dirty="0" smtClean="0">
                <a:solidFill>
                  <a:srgbClr val="0070C0"/>
                </a:solidFill>
              </a:rPr>
              <a:t>Mettre en relation </a:t>
            </a:r>
            <a:r>
              <a:rPr lang="fr-FR" dirty="0" smtClean="0"/>
              <a:t>les contenus des documents et </a:t>
            </a:r>
            <a:r>
              <a:rPr lang="fr-FR" dirty="0" smtClean="0">
                <a:solidFill>
                  <a:srgbClr val="0070C0"/>
                </a:solidFill>
              </a:rPr>
              <a:t>hiérarchiser</a:t>
            </a:r>
            <a:r>
              <a:rPr lang="fr-FR" dirty="0" smtClean="0"/>
              <a:t> les informations</a:t>
            </a:r>
          </a:p>
          <a:p>
            <a:pPr lvl="1">
              <a:lnSpc>
                <a:spcPct val="120000"/>
              </a:lnSpc>
            </a:pPr>
            <a:r>
              <a:rPr lang="fr-FR" dirty="0" smtClean="0">
                <a:solidFill>
                  <a:srgbClr val="0070C0"/>
                </a:solidFill>
              </a:rPr>
              <a:t>Synthétiser</a:t>
            </a:r>
            <a:r>
              <a:rPr lang="fr-FR" dirty="0" smtClean="0"/>
              <a:t> ces informations</a:t>
            </a:r>
          </a:p>
          <a:p>
            <a:pPr lvl="1">
              <a:lnSpc>
                <a:spcPct val="120000"/>
              </a:lnSpc>
            </a:pPr>
            <a:r>
              <a:rPr lang="fr-FR" dirty="0" err="1" smtClean="0">
                <a:solidFill>
                  <a:srgbClr val="0070C0"/>
                </a:solidFill>
              </a:rPr>
              <a:t>Evaluer</a:t>
            </a:r>
            <a:r>
              <a:rPr lang="fr-FR" dirty="0" smtClean="0"/>
              <a:t> la pertinence des documents, le(s) point(s) de vue qu’ils portent au regard des connaissances que l’on possède déjà ( ou pas ce qui pose la question de la différenciation en amont </a:t>
            </a:r>
            <a:r>
              <a:rPr lang="fr-FR" sz="2600" i="1" dirty="0"/>
              <a:t>( voir dia </a:t>
            </a:r>
            <a:r>
              <a:rPr lang="fr-FR" sz="2600" i="1" dirty="0" smtClean="0"/>
              <a:t>18)</a:t>
            </a:r>
            <a:endParaRPr lang="fr-FR" sz="2600" i="1" dirty="0"/>
          </a:p>
          <a:p>
            <a:pPr lvl="1">
              <a:lnSpc>
                <a:spcPct val="120000"/>
              </a:lnSpc>
            </a:pPr>
            <a:r>
              <a:rPr lang="fr-FR" dirty="0" smtClean="0"/>
              <a:t>Et donc </a:t>
            </a:r>
            <a:r>
              <a:rPr lang="fr-FR" dirty="0" smtClean="0">
                <a:solidFill>
                  <a:srgbClr val="0070C0"/>
                </a:solidFill>
              </a:rPr>
              <a:t>se détacher de l’app</a:t>
            </a:r>
            <a:r>
              <a:rPr lang="fr-FR" dirty="0">
                <a:solidFill>
                  <a:srgbClr val="0070C0"/>
                </a:solidFill>
              </a:rPr>
              <a:t>a</a:t>
            </a:r>
            <a:r>
              <a:rPr lang="fr-FR" dirty="0" smtClean="0">
                <a:solidFill>
                  <a:srgbClr val="0070C0"/>
                </a:solidFill>
              </a:rPr>
              <a:t>rence attractive </a:t>
            </a:r>
            <a:r>
              <a:rPr lang="fr-FR" dirty="0" smtClean="0"/>
              <a:t>du document proposé pour traiter l’information contenue et </a:t>
            </a:r>
            <a:r>
              <a:rPr lang="fr-FR" dirty="0" smtClean="0">
                <a:solidFill>
                  <a:srgbClr val="0070C0"/>
                </a:solidFill>
              </a:rPr>
              <a:t>se l‘approprier afin de construire de nouvelles connaissances</a:t>
            </a:r>
          </a:p>
          <a:p>
            <a:pPr lvl="1"/>
            <a:endParaRPr lang="fr-FR" dirty="0"/>
          </a:p>
          <a:p>
            <a:pPr marL="457200" lvl="1" indent="0">
              <a:buNone/>
            </a:pPr>
            <a:endParaRPr lang="fr-FR" dirty="0" smtClean="0"/>
          </a:p>
        </p:txBody>
      </p:sp>
      <p:sp>
        <p:nvSpPr>
          <p:cNvPr id="4" name="Espace réservé du pied de page 3"/>
          <p:cNvSpPr>
            <a:spLocks noGrp="1"/>
          </p:cNvSpPr>
          <p:nvPr>
            <p:ph type="ftr" sz="quarter" idx="11"/>
          </p:nvPr>
        </p:nvSpPr>
        <p:spPr/>
        <p:txBody>
          <a:bodyPr/>
          <a:lstStyle/>
          <a:p>
            <a:r>
              <a:rPr lang="fr-FR" smtClean="0"/>
              <a:t>FormationC3_Compréhension_Textes non narratifs_SBianco_Annecy ouest_1920</a:t>
            </a:r>
            <a:endParaRPr lang="fr-FR"/>
          </a:p>
        </p:txBody>
      </p:sp>
    </p:spTree>
    <p:extLst>
      <p:ext uri="{BB962C8B-B14F-4D97-AF65-F5344CB8AC3E}">
        <p14:creationId xmlns:p14="http://schemas.microsoft.com/office/powerpoint/2010/main" val="3277662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01601"/>
            <a:ext cx="10515600" cy="6756400"/>
          </a:xfrm>
          <a:ln>
            <a:solidFill>
              <a:srgbClr val="0070C0"/>
            </a:solidFill>
          </a:ln>
        </p:spPr>
        <p:txBody>
          <a:bodyPr>
            <a:normAutofit fontScale="90000"/>
          </a:bodyPr>
          <a:lstStyle/>
          <a:p>
            <a:r>
              <a:rPr lang="fr-FR" b="1" dirty="0" smtClean="0">
                <a:solidFill>
                  <a:srgbClr val="0070C0"/>
                </a:solidFill>
              </a:rPr>
              <a:t>Un principe pour guider notre action:</a:t>
            </a:r>
            <a:br>
              <a:rPr lang="fr-FR" b="1" dirty="0" smtClean="0">
                <a:solidFill>
                  <a:srgbClr val="0070C0"/>
                </a:solidFill>
              </a:rPr>
            </a:br>
            <a:r>
              <a:rPr lang="fr-FR" b="1" dirty="0" smtClean="0">
                <a:solidFill>
                  <a:srgbClr val="0070C0"/>
                </a:solidFill>
              </a:rPr>
              <a:t/>
            </a:r>
            <a:br>
              <a:rPr lang="fr-FR" b="1" dirty="0" smtClean="0">
                <a:solidFill>
                  <a:srgbClr val="0070C0"/>
                </a:solidFill>
              </a:rPr>
            </a:br>
            <a:r>
              <a:rPr lang="fr-FR" b="1" dirty="0" smtClean="0">
                <a:solidFill>
                  <a:srgbClr val="0070C0"/>
                </a:solidFill>
              </a:rPr>
              <a:t>La </a:t>
            </a:r>
            <a:r>
              <a:rPr lang="fr-FR" b="1" dirty="0">
                <a:solidFill>
                  <a:srgbClr val="0070C0"/>
                </a:solidFill>
              </a:rPr>
              <a:t>nature des questions posées </a:t>
            </a:r>
            <a:r>
              <a:rPr lang="fr-FR" b="1" dirty="0" smtClean="0">
                <a:solidFill>
                  <a:srgbClr val="0070C0"/>
                </a:solidFill>
              </a:rPr>
              <a:t>par l’enseignant conditionne la compréhension des documents et </a:t>
            </a:r>
            <a:r>
              <a:rPr lang="fr-FR" b="1" dirty="0">
                <a:solidFill>
                  <a:srgbClr val="0070C0"/>
                </a:solidFill>
              </a:rPr>
              <a:t>la qualité </a:t>
            </a:r>
            <a:r>
              <a:rPr lang="fr-FR" b="1" dirty="0" smtClean="0">
                <a:solidFill>
                  <a:srgbClr val="0070C0"/>
                </a:solidFill>
              </a:rPr>
              <a:t>des </a:t>
            </a:r>
            <a:r>
              <a:rPr lang="fr-FR" b="1" dirty="0">
                <a:solidFill>
                  <a:srgbClr val="0070C0"/>
                </a:solidFill>
              </a:rPr>
              <a:t>productions discursives des élèves </a:t>
            </a:r>
            <a:r>
              <a:rPr lang="fr-FR" b="1" dirty="0" smtClean="0">
                <a:solidFill>
                  <a:srgbClr val="0070C0"/>
                </a:solidFill>
              </a:rPr>
              <a:t/>
            </a:r>
            <a:br>
              <a:rPr lang="fr-FR" b="1" dirty="0" smtClean="0">
                <a:solidFill>
                  <a:srgbClr val="0070C0"/>
                </a:solidFill>
              </a:rPr>
            </a:br>
            <a:r>
              <a:rPr lang="fr-FR" b="1" dirty="0" smtClean="0">
                <a:solidFill>
                  <a:srgbClr val="0070C0"/>
                </a:solidFill>
              </a:rPr>
              <a:t/>
            </a:r>
            <a:br>
              <a:rPr lang="fr-FR" b="1" dirty="0" smtClean="0">
                <a:solidFill>
                  <a:srgbClr val="0070C0"/>
                </a:solidFill>
              </a:rPr>
            </a:br>
            <a:r>
              <a:rPr lang="fr-FR" sz="3600" i="1" dirty="0" smtClean="0">
                <a:solidFill>
                  <a:srgbClr val="0070C0"/>
                </a:solidFill>
              </a:rPr>
              <a:t>Les questions qui accompagnent traditionnellement les textes non narratifs favorisent le prélèvement d’indices pas la compréhension fine ni une production discursive de qualité de la part des élèves</a:t>
            </a:r>
            <a:r>
              <a:rPr lang="fr-FR" sz="4000" dirty="0" smtClean="0">
                <a:solidFill>
                  <a:srgbClr val="0070C0"/>
                </a:solidFill>
              </a:rPr>
              <a:t>.</a:t>
            </a:r>
            <a:r>
              <a:rPr lang="fr-FR" dirty="0"/>
              <a:t/>
            </a:r>
            <a:br>
              <a:rPr lang="fr-FR" dirty="0"/>
            </a:br>
            <a:endParaRPr lang="fr-FR" dirty="0"/>
          </a:p>
        </p:txBody>
      </p:sp>
      <p:sp>
        <p:nvSpPr>
          <p:cNvPr id="4" name="Espace réservé du pied de page 3"/>
          <p:cNvSpPr>
            <a:spLocks noGrp="1"/>
          </p:cNvSpPr>
          <p:nvPr>
            <p:ph type="ftr" sz="quarter" idx="11"/>
          </p:nvPr>
        </p:nvSpPr>
        <p:spPr/>
        <p:txBody>
          <a:bodyPr/>
          <a:lstStyle/>
          <a:p>
            <a:r>
              <a:rPr lang="fr-FR" smtClean="0"/>
              <a:t>FormationC3_Compréhension_Textes non narratifs_SBianco_Annecy ouest_1920</a:t>
            </a:r>
            <a:endParaRPr lang="fr-FR"/>
          </a:p>
        </p:txBody>
      </p:sp>
    </p:spTree>
    <p:extLst>
      <p:ext uri="{BB962C8B-B14F-4D97-AF65-F5344CB8AC3E}">
        <p14:creationId xmlns:p14="http://schemas.microsoft.com/office/powerpoint/2010/main" val="1333014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rgbClr val="0070C0"/>
            </a:solidFill>
          </a:ln>
        </p:spPr>
        <p:txBody>
          <a:bodyPr/>
          <a:lstStyle/>
          <a:p>
            <a:r>
              <a:rPr lang="fr-FR" dirty="0" smtClean="0">
                <a:solidFill>
                  <a:srgbClr val="0070C0"/>
                </a:solidFill>
              </a:rPr>
              <a:t>Des questions professionnelles</a:t>
            </a:r>
            <a:endParaRPr lang="fr-FR" dirty="0">
              <a:solidFill>
                <a:srgbClr val="0070C0"/>
              </a:solidFill>
            </a:endParaRPr>
          </a:p>
        </p:txBody>
      </p:sp>
      <p:sp>
        <p:nvSpPr>
          <p:cNvPr id="3" name="Espace réservé du contenu 2"/>
          <p:cNvSpPr>
            <a:spLocks noGrp="1"/>
          </p:cNvSpPr>
          <p:nvPr>
            <p:ph idx="1"/>
          </p:nvPr>
        </p:nvSpPr>
        <p:spPr/>
        <p:txBody>
          <a:bodyPr/>
          <a:lstStyle/>
          <a:p>
            <a:r>
              <a:rPr lang="fr-FR" dirty="0"/>
              <a:t>Comment gérer la complexité de la situation de travail ? Sans donner les réponses </a:t>
            </a:r>
            <a:r>
              <a:rPr lang="fr-FR" dirty="0">
                <a:solidFill>
                  <a:srgbClr val="0070C0"/>
                </a:solidFill>
              </a:rPr>
              <a:t>et </a:t>
            </a:r>
            <a:r>
              <a:rPr lang="fr-FR" dirty="0"/>
              <a:t>en dépassant les logiques des questionnaires ordinaires tels que </a:t>
            </a:r>
            <a:r>
              <a:rPr lang="fr-FR" dirty="0" smtClean="0"/>
              <a:t>dans </a:t>
            </a:r>
            <a:r>
              <a:rPr lang="fr-FR" dirty="0"/>
              <a:t>les manuels </a:t>
            </a:r>
            <a:r>
              <a:rPr lang="fr-FR" dirty="0" smtClean="0"/>
              <a:t>?</a:t>
            </a:r>
          </a:p>
          <a:p>
            <a:r>
              <a:rPr lang="fr-FR" dirty="0" smtClean="0"/>
              <a:t>Comment utiliser les questions avant la lecture pour travailler les horizons d’attente et faciliter la compréhension des élèves?</a:t>
            </a:r>
          </a:p>
          <a:p>
            <a:r>
              <a:rPr lang="fr-FR" dirty="0" smtClean="0"/>
              <a:t>Comment gérer l’hétérogénéité dans la classe? Différencier en amont? La question du vocabulaire et les propositions de Crinon?</a:t>
            </a:r>
          </a:p>
          <a:p>
            <a:r>
              <a:rPr lang="fr-FR" dirty="0" smtClean="0"/>
              <a:t>Comment accompagner la production discursive des élèves?</a:t>
            </a:r>
            <a:endParaRPr lang="fr-FR" dirty="0"/>
          </a:p>
          <a:p>
            <a:pPr marL="0" indent="0">
              <a:buNone/>
            </a:pPr>
            <a:endParaRPr lang="fr-FR" dirty="0"/>
          </a:p>
        </p:txBody>
      </p:sp>
      <p:sp>
        <p:nvSpPr>
          <p:cNvPr id="4" name="Espace réservé du pied de page 3"/>
          <p:cNvSpPr>
            <a:spLocks noGrp="1"/>
          </p:cNvSpPr>
          <p:nvPr>
            <p:ph type="ftr" sz="quarter" idx="11"/>
          </p:nvPr>
        </p:nvSpPr>
        <p:spPr/>
        <p:txBody>
          <a:bodyPr/>
          <a:lstStyle/>
          <a:p>
            <a:r>
              <a:rPr lang="fr-FR" smtClean="0"/>
              <a:t>FormationC3_Compréhension_Textes non narratifs_SBianco_Annecy ouest_1920</a:t>
            </a:r>
            <a:endParaRPr lang="fr-FR"/>
          </a:p>
        </p:txBody>
      </p:sp>
    </p:spTree>
    <p:extLst>
      <p:ext uri="{BB962C8B-B14F-4D97-AF65-F5344CB8AC3E}">
        <p14:creationId xmlns:p14="http://schemas.microsoft.com/office/powerpoint/2010/main" val="1241822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35072"/>
            <a:ext cx="10515600" cy="703184"/>
          </a:xfrm>
          <a:ln>
            <a:solidFill>
              <a:srgbClr val="0070C0"/>
            </a:solidFill>
          </a:ln>
        </p:spPr>
        <p:txBody>
          <a:bodyPr/>
          <a:lstStyle/>
          <a:p>
            <a:r>
              <a:rPr lang="fr-FR" b="1" dirty="0" smtClean="0">
                <a:solidFill>
                  <a:srgbClr val="0070C0"/>
                </a:solidFill>
              </a:rPr>
              <a:t>Alors? L’attitude de questionnement…</a:t>
            </a:r>
            <a:endParaRPr lang="fr-FR" b="1" dirty="0">
              <a:solidFill>
                <a:srgbClr val="0070C0"/>
              </a:solidFill>
            </a:endParaRPr>
          </a:p>
        </p:txBody>
      </p:sp>
      <p:sp>
        <p:nvSpPr>
          <p:cNvPr id="3" name="Espace réservé du contenu 2"/>
          <p:cNvSpPr>
            <a:spLocks noGrp="1"/>
          </p:cNvSpPr>
          <p:nvPr>
            <p:ph idx="1"/>
          </p:nvPr>
        </p:nvSpPr>
        <p:spPr>
          <a:xfrm>
            <a:off x="838200" y="1170485"/>
            <a:ext cx="10515600" cy="5398364"/>
          </a:xfrm>
        </p:spPr>
        <p:txBody>
          <a:bodyPr>
            <a:normAutofit lnSpcReduction="10000"/>
          </a:bodyPr>
          <a:lstStyle/>
          <a:p>
            <a:r>
              <a:rPr lang="fr-FR" dirty="0" smtClean="0"/>
              <a:t>C’est en développant </a:t>
            </a:r>
            <a:r>
              <a:rPr lang="fr-FR" b="1" dirty="0" smtClean="0">
                <a:solidFill>
                  <a:srgbClr val="0070C0"/>
                </a:solidFill>
              </a:rPr>
              <a:t>l’attitude de questionnement, une attitude réflexive chez les élèves, plutôt que la capacité à répondre à des questions ou à des questionnaires </a:t>
            </a:r>
            <a:r>
              <a:rPr lang="fr-FR" dirty="0" smtClean="0"/>
              <a:t>que l’on peut le mieux les accompagner dans la construction des compétences nécessaires à la compréhension de ces documents non narratifs. Voici quelques consignes qui peuvent vous aider à développer cette attitude:</a:t>
            </a:r>
          </a:p>
          <a:p>
            <a:endParaRPr lang="fr-FR" dirty="0" smtClean="0"/>
          </a:p>
          <a:p>
            <a:pPr lvl="1"/>
            <a:r>
              <a:rPr lang="fr-FR" i="1" dirty="0" smtClean="0"/>
              <a:t>Qu’est ce que ce document peut nous apprendre? Comment le savoir?</a:t>
            </a:r>
          </a:p>
          <a:p>
            <a:pPr lvl="2"/>
            <a:r>
              <a:rPr lang="fr-FR" i="1" dirty="0" smtClean="0"/>
              <a:t>Quels sont les éléments que nous voyons, lisons? Quels liens ont-ils entre eux? Pour quelles raisons ont-ils été rassemblés?</a:t>
            </a:r>
          </a:p>
          <a:p>
            <a:pPr lvl="1"/>
            <a:r>
              <a:rPr lang="fr-FR" i="1" dirty="0" smtClean="0"/>
              <a:t>Qu’est ce qui fait que l’enseignant(e) nous propose ce travail?</a:t>
            </a:r>
          </a:p>
          <a:p>
            <a:pPr lvl="1"/>
            <a:r>
              <a:rPr lang="fr-FR" i="1" dirty="0" smtClean="0"/>
              <a:t>Qu’est ce que nous savons déjà qui peut nous aider à le comprendre? (rappel, mise en relation de connaissances…)</a:t>
            </a:r>
          </a:p>
          <a:p>
            <a:pPr lvl="1"/>
            <a:r>
              <a:rPr lang="fr-FR" i="1" dirty="0" smtClean="0"/>
              <a:t>Qu’est ce que nous avons besoin de savoir, d’apprendre pour arriver à le lire? (création du besoin, sens des apprentissages scolaires…)</a:t>
            </a:r>
            <a:endParaRPr lang="fr-FR" i="1" dirty="0"/>
          </a:p>
        </p:txBody>
      </p:sp>
      <p:sp>
        <p:nvSpPr>
          <p:cNvPr id="4" name="Espace réservé du pied de page 3"/>
          <p:cNvSpPr>
            <a:spLocks noGrp="1"/>
          </p:cNvSpPr>
          <p:nvPr>
            <p:ph type="ftr" sz="quarter" idx="11"/>
          </p:nvPr>
        </p:nvSpPr>
        <p:spPr/>
        <p:txBody>
          <a:bodyPr/>
          <a:lstStyle/>
          <a:p>
            <a:r>
              <a:rPr lang="fr-FR" smtClean="0"/>
              <a:t>FormationC3_Compréhension_Textes non narratifs_SBianco_Annecy ouest_1920</a:t>
            </a:r>
            <a:endParaRPr lang="fr-FR"/>
          </a:p>
        </p:txBody>
      </p:sp>
    </p:spTree>
    <p:extLst>
      <p:ext uri="{BB962C8B-B14F-4D97-AF65-F5344CB8AC3E}">
        <p14:creationId xmlns:p14="http://schemas.microsoft.com/office/powerpoint/2010/main" val="1361186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2148114"/>
            <a:ext cx="10515600" cy="4028849"/>
          </a:xfrm>
        </p:spPr>
        <p:txBody>
          <a:bodyPr/>
          <a:lstStyle/>
          <a:p>
            <a:r>
              <a:rPr lang="fr-FR" dirty="0" smtClean="0"/>
              <a:t>Et c’est aussi en explicitant aux élèves ce qui est attendu dans le travail proposé que nous allons leur permettre d’y parvenir:</a:t>
            </a:r>
          </a:p>
          <a:p>
            <a:pPr lvl="1"/>
            <a:r>
              <a:rPr lang="fr-FR" dirty="0" smtClean="0"/>
              <a:t>Les premiers questionnements proposés dans la diapositive précédente sont une des réponses</a:t>
            </a:r>
          </a:p>
          <a:p>
            <a:pPr lvl="1"/>
            <a:r>
              <a:rPr lang="fr-FR" dirty="0" smtClean="0"/>
              <a:t>Ensuite, il s’agit de rendre clair aux élèves que l’objectif du document est la  mobilisation et la construction de connaissances à partir d’une question posée ou d’un titre donné. </a:t>
            </a:r>
            <a:r>
              <a:rPr lang="fr-FR" sz="2000" i="1" dirty="0" smtClean="0"/>
              <a:t>( Voir les propositions d’exemples ci après)</a:t>
            </a:r>
            <a:endParaRPr lang="fr-FR" sz="2000" i="1" dirty="0"/>
          </a:p>
        </p:txBody>
      </p:sp>
      <p:sp>
        <p:nvSpPr>
          <p:cNvPr id="4" name="Titre 1"/>
          <p:cNvSpPr>
            <a:spLocks noGrp="1"/>
          </p:cNvSpPr>
          <p:nvPr>
            <p:ph type="title"/>
          </p:nvPr>
        </p:nvSpPr>
        <p:spPr>
          <a:xfrm>
            <a:off x="838200" y="333830"/>
            <a:ext cx="10515600" cy="1032094"/>
          </a:xfrm>
          <a:ln>
            <a:solidFill>
              <a:srgbClr val="0070C0"/>
            </a:solidFill>
          </a:ln>
        </p:spPr>
        <p:txBody>
          <a:bodyPr/>
          <a:lstStyle/>
          <a:p>
            <a:r>
              <a:rPr lang="fr-FR" b="1" dirty="0" smtClean="0">
                <a:solidFill>
                  <a:srgbClr val="0070C0"/>
                </a:solidFill>
              </a:rPr>
              <a:t>Alors? L’explicitation des attendus scolaires…</a:t>
            </a:r>
            <a:endParaRPr lang="fr-FR" b="1" dirty="0">
              <a:solidFill>
                <a:srgbClr val="0070C0"/>
              </a:solidFill>
            </a:endParaRPr>
          </a:p>
        </p:txBody>
      </p:sp>
      <p:sp>
        <p:nvSpPr>
          <p:cNvPr id="5" name="Espace réservé du pied de page 4"/>
          <p:cNvSpPr>
            <a:spLocks noGrp="1"/>
          </p:cNvSpPr>
          <p:nvPr>
            <p:ph type="ftr" sz="quarter" idx="11"/>
          </p:nvPr>
        </p:nvSpPr>
        <p:spPr/>
        <p:txBody>
          <a:bodyPr/>
          <a:lstStyle/>
          <a:p>
            <a:r>
              <a:rPr lang="fr-FR" smtClean="0"/>
              <a:t>FormationC3_Compréhension_Textes non narratifs_SBianco_Annecy ouest_1920</a:t>
            </a:r>
            <a:endParaRPr lang="fr-FR"/>
          </a:p>
        </p:txBody>
      </p:sp>
    </p:spTree>
    <p:extLst>
      <p:ext uri="{BB962C8B-B14F-4D97-AF65-F5344CB8AC3E}">
        <p14:creationId xmlns:p14="http://schemas.microsoft.com/office/powerpoint/2010/main" val="228168300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TotalTime>
  <Words>1794</Words>
  <Application>Microsoft Office PowerPoint</Application>
  <PresentationFormat>Grand écran</PresentationFormat>
  <Paragraphs>111</Paragraphs>
  <Slides>22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22</vt:i4>
      </vt:variant>
    </vt:vector>
  </HeadingPairs>
  <TitlesOfParts>
    <vt:vector size="26" baseType="lpstr">
      <vt:lpstr>Arial</vt:lpstr>
      <vt:lpstr>Calibri</vt:lpstr>
      <vt:lpstr>Calibri Light</vt:lpstr>
      <vt:lpstr>Thème Office</vt:lpstr>
      <vt:lpstr>COMPREHENSION  ECRIT PRODUCTION DE DISCOURS</vt:lpstr>
      <vt:lpstr>Un travail à partir d’un document qui s’adresse aux adultes lecteurs</vt:lpstr>
      <vt:lpstr>Présentation PowerPoint</vt:lpstr>
      <vt:lpstr>Comment analysez vous ce que vous avez dû mettre en œuvre en termes d’opérations mentales?</vt:lpstr>
      <vt:lpstr>Quel lien avec entre le travail sur les documents non narratifs et l’activité de compréhension?</vt:lpstr>
      <vt:lpstr>Un principe pour guider notre action:  La nature des questions posées par l’enseignant conditionne la compréhension des documents et la qualité des productions discursives des élèves   Les questions qui accompagnent traditionnellement les textes non narratifs favorisent le prélèvement d’indices pas la compréhension fine ni une production discursive de qualité de la part des élèves. </vt:lpstr>
      <vt:lpstr>Des questions professionnelles</vt:lpstr>
      <vt:lpstr>Alors? L’attitude de questionnement…</vt:lpstr>
      <vt:lpstr>Alors? L’explicitation des attendus scolaires…</vt:lpstr>
      <vt:lpstr>Alors? Un travail sur les aspects linguistiques et langagiers</vt:lpstr>
      <vt:lpstr>Présentation PowerPoint</vt:lpstr>
      <vt:lpstr>Présentation PowerPoint</vt:lpstr>
      <vt:lpstr>Présentation PowerPoint</vt:lpstr>
      <vt:lpstr>Présentation PowerPoint</vt:lpstr>
      <vt:lpstr>QUELQUES CONCLUSIONS</vt:lpstr>
      <vt:lpstr>Présentation PowerPoint</vt:lpstr>
      <vt:lpstr>Quelques pistes de travail pour ce document</vt:lpstr>
      <vt:lpstr>Différenciation en amont:</vt:lpstr>
      <vt:lpstr>Un travail spécifique sur le contenu de la BD</vt:lpstr>
      <vt:lpstr>Accompagner la production discursive des élèves, collectivement.</vt:lpstr>
      <vt:lpstr>Un exemple de production possible:</vt:lpstr>
      <vt:lpstr>PROPOSITION DE TRAVAIL</vt:lpstr>
    </vt:vector>
  </TitlesOfParts>
  <Company>Rectorat 38</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COMPREHENSION  ECRIT PRODUCTION DE DISCOURS</dc:title>
  <dc:creator>Académie de Grenoble</dc:creator>
  <cp:lastModifiedBy>Académie de Grenoble</cp:lastModifiedBy>
  <cp:revision>45</cp:revision>
  <cp:lastPrinted>2019-11-21T10:57:54Z</cp:lastPrinted>
  <dcterms:created xsi:type="dcterms:W3CDTF">2019-11-19T13:10:42Z</dcterms:created>
  <dcterms:modified xsi:type="dcterms:W3CDTF">2019-11-29T13:54:30Z</dcterms:modified>
</cp:coreProperties>
</file>