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2" r:id="rId3"/>
    <p:sldId id="263" r:id="rId4"/>
    <p:sldId id="261" r:id="rId5"/>
    <p:sldId id="278" r:id="rId6"/>
    <p:sldId id="279" r:id="rId7"/>
    <p:sldId id="280" r:id="rId8"/>
    <p:sldId id="281" r:id="rId9"/>
    <p:sldId id="257" r:id="rId10"/>
    <p:sldId id="282" r:id="rId11"/>
    <p:sldId id="266" r:id="rId12"/>
    <p:sldId id="258" r:id="rId13"/>
    <p:sldId id="259" r:id="rId14"/>
    <p:sldId id="267" r:id="rId15"/>
    <p:sldId id="260" r:id="rId16"/>
    <p:sldId id="268" r:id="rId17"/>
    <p:sldId id="270" r:id="rId18"/>
    <p:sldId id="271" r:id="rId19"/>
    <p:sldId id="272" r:id="rId20"/>
    <p:sldId id="273" r:id="rId21"/>
    <p:sldId id="274" r:id="rId22"/>
    <p:sldId id="276" r:id="rId23"/>
    <p:sldId id="284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930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500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242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2093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422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486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881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83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77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270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03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31745-0968-4080-832B-06269B783F69}" type="datetimeFigureOut">
              <a:rPr lang="fr-FR" smtClean="0"/>
              <a:t>05/05/2020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C7ACC-A50E-4B07-9C5C-BD50DF82B8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301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francetvinfo.fr/sante/maladie/coronavirus/video-coronavirus-comment-bien-vous-laver-les-mains_3861579.htm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3.png"/><Relationship Id="rId7" Type="http://schemas.openxmlformats.org/officeDocument/2006/relationships/image" Target="../media/image12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20.png"/><Relationship Id="rId10" Type="http://schemas.openxmlformats.org/officeDocument/2006/relationships/image" Target="../media/image2.emf"/><Relationship Id="rId4" Type="http://schemas.openxmlformats.org/officeDocument/2006/relationships/image" Target="../media/image22.png"/><Relationship Id="rId9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/>
              <a:t>GESTES BARRIERES et DISTANCIATION </a:t>
            </a:r>
            <a:r>
              <a:rPr lang="fr-FR" b="1" dirty="0" smtClean="0"/>
              <a:t>SOCIALE</a:t>
            </a:r>
            <a:br>
              <a:rPr lang="fr-FR" b="1" dirty="0" smtClean="0"/>
            </a:br>
            <a:r>
              <a:rPr lang="fr-FR" b="1" dirty="0" smtClean="0"/>
              <a:t/>
            </a:r>
            <a:br>
              <a:rPr lang="fr-FR" b="1" dirty="0" smtClean="0"/>
            </a:br>
            <a:r>
              <a:rPr lang="fr-FR" b="1" dirty="0" smtClean="0"/>
              <a:t>COVID 19</a:t>
            </a:r>
            <a:endParaRPr lang="fr-FR" b="1" dirty="0"/>
          </a:p>
        </p:txBody>
      </p:sp>
      <p:sp>
        <p:nvSpPr>
          <p:cNvPr id="5" name="Sous-titr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fr-FR" sz="3200" i="1" dirty="0" smtClean="0"/>
          </a:p>
          <a:p>
            <a:r>
              <a:rPr lang="fr-FR" sz="3200" i="1" dirty="0" smtClean="0">
                <a:solidFill>
                  <a:schemeClr val="accent1">
                    <a:lumMod val="75000"/>
                  </a:schemeClr>
                </a:solidFill>
              </a:rPr>
              <a:t>Pour se protéger et protéger les autres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1161" y="2429799"/>
            <a:ext cx="2857500" cy="14763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65" y="5564778"/>
            <a:ext cx="1821670" cy="115293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1726" y="5799909"/>
            <a:ext cx="1493870" cy="91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44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5183" y="646480"/>
            <a:ext cx="8201025" cy="454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7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33773" y="365125"/>
            <a:ext cx="8039201" cy="537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60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0762" y="365125"/>
            <a:ext cx="6465669" cy="581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64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 guide de référence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01737" y="1485990"/>
            <a:ext cx="3892732" cy="507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9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365125"/>
            <a:ext cx="10495625" cy="522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66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 smtClean="0"/>
              <a:t>PRINCIPES GENERAUX</a:t>
            </a:r>
            <a:endParaRPr lang="fr-FR" b="1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1087" y="2743994"/>
            <a:ext cx="10029825" cy="25146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57611" y="3206840"/>
            <a:ext cx="287258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700" b="1" dirty="0" smtClean="0">
                <a:solidFill>
                  <a:srgbClr val="000099"/>
                </a:solidFill>
              </a:rPr>
              <a:t>S</a:t>
            </a:r>
            <a:endParaRPr lang="fr-FR" sz="17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80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 smtClean="0"/>
              <a:t>LES GESTES BARRIERES</a:t>
            </a:r>
            <a:endParaRPr lang="fr-FR" b="1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5314" y="1874268"/>
            <a:ext cx="8372782" cy="345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44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6687" y="2459865"/>
            <a:ext cx="9035200" cy="296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de VIGILANCE (1)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dirty="0" smtClean="0"/>
              <a:t>Le lavage doit être réalisé à minima:</a:t>
            </a:r>
          </a:p>
          <a:p>
            <a:pPr>
              <a:buFontTx/>
              <a:buChar char="-"/>
            </a:pPr>
            <a:r>
              <a:rPr lang="fr-FR" dirty="0" smtClean="0"/>
              <a:t>À l’arrivée</a:t>
            </a:r>
          </a:p>
          <a:p>
            <a:pPr>
              <a:buFontTx/>
              <a:buChar char="-"/>
            </a:pPr>
            <a:r>
              <a:rPr lang="fr-FR" dirty="0" smtClean="0"/>
              <a:t>Avant de rentrer en classe, notamment après les récréations</a:t>
            </a:r>
          </a:p>
          <a:p>
            <a:pPr>
              <a:buFontTx/>
              <a:buChar char="-"/>
            </a:pPr>
            <a:r>
              <a:rPr lang="fr-FR" dirty="0" smtClean="0"/>
              <a:t>Avant et après chaque repas</a:t>
            </a:r>
          </a:p>
          <a:p>
            <a:pPr>
              <a:buFontTx/>
              <a:buChar char="-"/>
            </a:pPr>
            <a:r>
              <a:rPr lang="fr-FR" dirty="0" smtClean="0"/>
              <a:t>Avant d’aller aux toilettes et après y être allé</a:t>
            </a:r>
          </a:p>
          <a:p>
            <a:pPr>
              <a:buFontTx/>
              <a:buChar char="-"/>
            </a:pPr>
            <a:r>
              <a:rPr lang="fr-FR" dirty="0" smtClean="0"/>
              <a:t>Après s’être mouché, avoir toussé, avoir éternué</a:t>
            </a:r>
          </a:p>
          <a:p>
            <a:pPr>
              <a:buFontTx/>
              <a:buChar char="-"/>
            </a:pPr>
            <a:r>
              <a:rPr lang="fr-FR" dirty="0" smtClean="0"/>
              <a:t>En tant que de besoin, après avoir manipulé des objets possiblement contaminés</a:t>
            </a:r>
          </a:p>
          <a:p>
            <a:pPr>
              <a:buFontTx/>
              <a:buChar char="-"/>
            </a:pPr>
            <a:r>
              <a:rPr lang="fr-FR" dirty="0" smtClean="0"/>
              <a:t>Le soir, avant de rentrer chez soi</a:t>
            </a:r>
          </a:p>
          <a:p>
            <a:pPr>
              <a:buFontTx/>
              <a:buChar char="-"/>
            </a:pPr>
            <a:endParaRPr lang="fr-FR" dirty="0" smtClean="0"/>
          </a:p>
          <a:p>
            <a:pPr>
              <a:buFontTx/>
              <a:buChar char="-"/>
            </a:pPr>
            <a:endParaRPr lang="fr-FR" dirty="0" smtClean="0"/>
          </a:p>
          <a:p>
            <a:pPr>
              <a:buFontTx/>
              <a:buChar char="-"/>
            </a:pPr>
            <a:endParaRPr lang="fr-FR" dirty="0" smtClean="0"/>
          </a:p>
          <a:p>
            <a:pPr>
              <a:buFontTx/>
              <a:buChar char="-"/>
            </a:pPr>
            <a:endParaRPr lang="fr-FR" dirty="0" smtClean="0"/>
          </a:p>
          <a:p>
            <a:pPr>
              <a:buFontTx/>
              <a:buChar char="-"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995" y="577583"/>
            <a:ext cx="1382667" cy="111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54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 POINTS DE VIGILANCE (2)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Comment se laver les mains?: </a:t>
            </a:r>
          </a:p>
          <a:p>
            <a:pPr>
              <a:buFontTx/>
              <a:buChar char="-"/>
            </a:pPr>
            <a:r>
              <a:rPr lang="fr-FR" i="1" dirty="0" smtClean="0"/>
              <a:t>toutes les parties des mains</a:t>
            </a:r>
          </a:p>
          <a:p>
            <a:pPr>
              <a:buFontTx/>
              <a:buChar char="-"/>
            </a:pPr>
            <a:r>
              <a:rPr lang="fr-FR" i="1" dirty="0" smtClean="0"/>
              <a:t>pendant 30 s avec du savon</a:t>
            </a:r>
          </a:p>
          <a:p>
            <a:pPr>
              <a:buFontTx/>
              <a:buChar char="-"/>
            </a:pPr>
            <a:r>
              <a:rPr lang="fr-FR" i="1" dirty="0" smtClean="0"/>
              <a:t>séchage avec une serviette jetable</a:t>
            </a:r>
            <a:endParaRPr lang="fr-FR" dirty="0" smtClean="0"/>
          </a:p>
          <a:p>
            <a:pPr marL="0" indent="0">
              <a:buNone/>
            </a:pPr>
            <a:r>
              <a:rPr lang="fr-FR" sz="2000" i="1" dirty="0" smtClean="0">
                <a:hlinkClick r:id="rId2"/>
              </a:rPr>
              <a:t>https://www.francetvinfo.fr/sante/maladie/coronavirus/video-coronavirus-comment-bien-vous-laver-les-mains_3861579.html</a:t>
            </a:r>
            <a:endParaRPr lang="fr-FR" sz="2000" i="1" dirty="0" smtClean="0"/>
          </a:p>
          <a:p>
            <a:r>
              <a:rPr lang="fr-FR" dirty="0" smtClean="0"/>
              <a:t>Si points d’eau insuffisants, utilisation possible du gel </a:t>
            </a:r>
            <a:r>
              <a:rPr lang="fr-FR" dirty="0" err="1" smtClean="0"/>
              <a:t>hydroalcoolique</a:t>
            </a:r>
            <a:r>
              <a:rPr lang="fr-FR" dirty="0" smtClean="0"/>
              <a:t> sous contrôle étroit de l’adulte</a:t>
            </a: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995" y="577583"/>
            <a:ext cx="1382667" cy="1113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76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7248" y="2176530"/>
            <a:ext cx="9217504" cy="298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2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0134" y="1807458"/>
            <a:ext cx="8198193" cy="2697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35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POINTS de VIGILANCE  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/>
          </a:p>
          <a:p>
            <a:r>
              <a:rPr lang="fr-FR" dirty="0" smtClean="0"/>
              <a:t>Il peut être judicieux de demander aux élèves d’apporter un paquet de mouchoirs.</a:t>
            </a:r>
          </a:p>
          <a:p>
            <a:r>
              <a:rPr lang="fr-FR" dirty="0" smtClean="0"/>
              <a:t>Utiliser des sacs poubelles pour jeter les mouchoirs.</a:t>
            </a:r>
          </a:p>
          <a:p>
            <a:r>
              <a:rPr lang="fr-FR" dirty="0" smtClean="0"/>
              <a:t>Jeter systématiquement le mouchoir après la première utilisation.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1410" y="365125"/>
            <a:ext cx="1660167" cy="2083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76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1631" y="2575774"/>
            <a:ext cx="9144499" cy="2696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44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 smtClean="0"/>
              <a:t>LA DISTANCIATION SOCIALE</a:t>
            </a:r>
            <a:endParaRPr lang="fr-FR" b="1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3097" y="1690688"/>
            <a:ext cx="5843478" cy="357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07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ENTREES et SORTIES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Gérer les flux en</a:t>
            </a:r>
            <a:r>
              <a:rPr lang="fr-FR" dirty="0" smtClean="0"/>
              <a:t>:</a:t>
            </a:r>
          </a:p>
          <a:p>
            <a:pPr marL="0" indent="0">
              <a:buNone/>
            </a:pPr>
            <a:r>
              <a:rPr lang="fr-FR" sz="2600" dirty="0" smtClean="0"/>
              <a:t>-  Évitant les attroupements devant l’école </a:t>
            </a:r>
          </a:p>
          <a:p>
            <a:pPr>
              <a:buFontTx/>
              <a:buChar char="-"/>
            </a:pPr>
            <a:r>
              <a:rPr lang="fr-FR" sz="2600" dirty="0" smtClean="0"/>
              <a:t>Utilisant plusieurs accès, si possible</a:t>
            </a:r>
          </a:p>
          <a:p>
            <a:pPr>
              <a:buFontTx/>
              <a:buChar char="-"/>
            </a:pPr>
            <a:r>
              <a:rPr lang="fr-FR" sz="2600" dirty="0" smtClean="0"/>
              <a:t>Instaurant un sens de circulation si nécessaire</a:t>
            </a:r>
          </a:p>
          <a:p>
            <a:pPr>
              <a:buFontTx/>
              <a:buChar char="-"/>
            </a:pPr>
            <a:r>
              <a:rPr lang="fr-FR" sz="2600" dirty="0" smtClean="0"/>
              <a:t>Laissant la porte ouverte le temps de l’accueil pour limiter les points de contact</a:t>
            </a:r>
          </a:p>
          <a:p>
            <a:pPr>
              <a:buFontTx/>
              <a:buChar char="-"/>
            </a:pPr>
            <a:r>
              <a:rPr lang="fr-FR" sz="2600" dirty="0" smtClean="0"/>
              <a:t>Prévoyant des horaires échelonnés pour éviter les croisements ou l’engorgement</a:t>
            </a:r>
          </a:p>
          <a:p>
            <a:pPr>
              <a:buFontTx/>
              <a:buChar char="-"/>
            </a:pPr>
            <a:r>
              <a:rPr lang="fr-FR" sz="2600" dirty="0" smtClean="0"/>
              <a:t>Plaçant un « accueillant » par accès (avec masque + gel </a:t>
            </a:r>
            <a:r>
              <a:rPr lang="fr-FR" sz="2600" dirty="0" err="1" smtClean="0"/>
              <a:t>hydroalcoolique</a:t>
            </a:r>
            <a:r>
              <a:rPr lang="fr-FR" sz="2600" dirty="0" smtClean="0"/>
              <a:t>)</a:t>
            </a:r>
          </a:p>
          <a:p>
            <a:pPr>
              <a:buFontTx/>
              <a:buChar char="-"/>
            </a:pPr>
            <a:r>
              <a:rPr lang="fr-FR" sz="2600" dirty="0" smtClean="0"/>
              <a:t>Informant les familles des modalités retenues</a:t>
            </a:r>
          </a:p>
          <a:p>
            <a:pPr marL="0" indent="0">
              <a:buNone/>
            </a:pPr>
            <a:r>
              <a:rPr lang="fr-FR" i="1" dirty="0" smtClean="0">
                <a:solidFill>
                  <a:srgbClr val="7030A0"/>
                </a:solidFill>
              </a:rPr>
              <a:t>                                                                               Pages 12 à 15 </a:t>
            </a:r>
            <a:r>
              <a:rPr lang="fr-FR" i="1" dirty="0">
                <a:solidFill>
                  <a:srgbClr val="7030A0"/>
                </a:solidFill>
              </a:rPr>
              <a:t>du </a:t>
            </a:r>
            <a:r>
              <a:rPr lang="fr-FR" i="1" dirty="0" smtClean="0">
                <a:solidFill>
                  <a:srgbClr val="7030A0"/>
                </a:solidFill>
              </a:rPr>
              <a:t>mémento</a:t>
            </a:r>
            <a:endParaRPr lang="fr-FR" i="1" dirty="0">
              <a:solidFill>
                <a:srgbClr val="7030A0"/>
              </a:solidFill>
            </a:endParaRPr>
          </a:p>
          <a:p>
            <a:pPr>
              <a:buFontTx/>
              <a:buChar char="-"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281" y="365125"/>
            <a:ext cx="1053921" cy="158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69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récréations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fr-FR" b="1" dirty="0" smtClean="0"/>
              <a:t>Eviter les croisements et les regroupements </a:t>
            </a:r>
            <a:r>
              <a:rPr lang="fr-FR" dirty="0" smtClean="0"/>
              <a:t>en:</a:t>
            </a:r>
          </a:p>
          <a:p>
            <a:pPr>
              <a:buFontTx/>
              <a:buChar char="-"/>
            </a:pPr>
            <a:r>
              <a:rPr lang="fr-FR" dirty="0" smtClean="0"/>
              <a:t>Échelonnant les récréations </a:t>
            </a:r>
          </a:p>
          <a:p>
            <a:pPr>
              <a:buFontTx/>
              <a:buChar char="-"/>
            </a:pPr>
            <a:r>
              <a:rPr lang="fr-FR" dirty="0" smtClean="0"/>
              <a:t>Organisant les modalités d’entrée et de sortie</a:t>
            </a:r>
          </a:p>
          <a:p>
            <a:pPr>
              <a:buFontTx/>
              <a:buChar char="-"/>
            </a:pPr>
            <a:r>
              <a:rPr lang="fr-FR" dirty="0" smtClean="0"/>
              <a:t>Adaptant la durée de celles-ci</a:t>
            </a:r>
          </a:p>
          <a:p>
            <a:pPr>
              <a:buFontTx/>
              <a:buChar char="-"/>
            </a:pPr>
            <a:r>
              <a:rPr lang="fr-FR" dirty="0" smtClean="0"/>
              <a:t>Proscrivant les jeux de contact et de ballon</a:t>
            </a:r>
          </a:p>
          <a:p>
            <a:pPr>
              <a:buFontTx/>
              <a:buChar char="-"/>
            </a:pPr>
            <a:r>
              <a:rPr lang="fr-FR" dirty="0" smtClean="0"/>
              <a:t>Interdisant l’accès aux structures de jeux collectives</a:t>
            </a:r>
          </a:p>
          <a:p>
            <a:pPr marL="0" indent="0">
              <a:buNone/>
            </a:pPr>
            <a:r>
              <a:rPr lang="fr-FR" i="1" u="sng" dirty="0" smtClean="0"/>
              <a:t>Une piste</a:t>
            </a:r>
            <a:r>
              <a:rPr lang="fr-FR" i="1" dirty="0" smtClean="0"/>
              <a:t>: demander aux élèves d’apporter des jeux personnels dans un sac fermé </a:t>
            </a:r>
          </a:p>
          <a:p>
            <a:pPr marL="0" indent="0">
              <a:buNone/>
            </a:pPr>
            <a:r>
              <a:rPr lang="fr-FR" i="1" dirty="0">
                <a:solidFill>
                  <a:srgbClr val="7030A0"/>
                </a:solidFill>
              </a:rPr>
              <a:t> </a:t>
            </a:r>
            <a:r>
              <a:rPr lang="fr-FR" i="1" dirty="0" smtClean="0">
                <a:solidFill>
                  <a:srgbClr val="7030A0"/>
                </a:solidFill>
              </a:rPr>
              <a:t>                                                                               Pages 28 et 29 du mémento</a:t>
            </a:r>
            <a:endParaRPr lang="fr-FR" i="1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1239" y="319881"/>
            <a:ext cx="133350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7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aménagement de la classe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fr-FR" dirty="0" smtClean="0"/>
          </a:p>
          <a:p>
            <a:r>
              <a:rPr lang="fr-FR" dirty="0" smtClean="0"/>
              <a:t>Au moins 1 m entre les tables</a:t>
            </a:r>
          </a:p>
          <a:p>
            <a:r>
              <a:rPr lang="fr-FR" dirty="0" smtClean="0"/>
              <a:t>Eviter de placer les élèves face-à-face</a:t>
            </a:r>
          </a:p>
          <a:p>
            <a:r>
              <a:rPr lang="fr-FR" dirty="0" smtClean="0"/>
              <a:t>Eviter de placer des tables près des portes et des fenêtres</a:t>
            </a:r>
          </a:p>
          <a:p>
            <a:r>
              <a:rPr lang="fr-FR" dirty="0" smtClean="0"/>
              <a:t>Neutraliser le matériel non nécessaire</a:t>
            </a:r>
          </a:p>
          <a:p>
            <a:r>
              <a:rPr lang="fr-FR" dirty="0" smtClean="0"/>
              <a:t>Limiter les déplacements dans la classe</a:t>
            </a:r>
          </a:p>
          <a:p>
            <a:r>
              <a:rPr lang="fr-FR" dirty="0" smtClean="0"/>
              <a:t>Proscrire le matériel collectif et les échanges d’objets personnels</a:t>
            </a:r>
          </a:p>
          <a:p>
            <a:pPr marL="0" indent="0">
              <a:buNone/>
            </a:pPr>
            <a:endParaRPr lang="fr-FR" i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fr-FR" i="1" dirty="0">
                <a:solidFill>
                  <a:srgbClr val="7030A0"/>
                </a:solidFill>
              </a:rPr>
              <a:t> </a:t>
            </a:r>
            <a:r>
              <a:rPr lang="fr-FR" i="1" dirty="0" smtClean="0">
                <a:solidFill>
                  <a:srgbClr val="7030A0"/>
                </a:solidFill>
              </a:rPr>
              <a:t>                                                         Pages 16 à 19 du mémento</a:t>
            </a:r>
            <a:endParaRPr lang="fr-FR" i="1" dirty="0">
              <a:solidFill>
                <a:srgbClr val="7030A0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6979" y="1554989"/>
            <a:ext cx="1114425" cy="13525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7733" y="1554989"/>
            <a:ext cx="1114425" cy="13525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8488" y="1554989"/>
            <a:ext cx="111442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2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gestion des circulations (1)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dirty="0" smtClean="0"/>
              <a:t>Instaurer un sens de circulation dans le respect des règles de sécurité (incendie, évacuation)</a:t>
            </a:r>
          </a:p>
          <a:p>
            <a:r>
              <a:rPr lang="fr-FR" dirty="0" smtClean="0"/>
              <a:t>Prévoir une signalétique lisible par tous</a:t>
            </a:r>
          </a:p>
          <a:p>
            <a:r>
              <a:rPr lang="fr-FR" dirty="0" smtClean="0"/>
              <a:t>Eviter le croisement des élèves</a:t>
            </a:r>
          </a:p>
          <a:p>
            <a:r>
              <a:rPr lang="fr-FR" dirty="0" smtClean="0"/>
              <a:t>Maintenir la porte de la classe ouverte jusqu’à l’entrée du dernier élève</a:t>
            </a:r>
          </a:p>
          <a:p>
            <a:r>
              <a:rPr lang="fr-FR" dirty="0" smtClean="0"/>
              <a:t>Etaler les horaires de récréations et de passages aux toilettes</a:t>
            </a:r>
          </a:p>
          <a:p>
            <a:r>
              <a:rPr lang="fr-FR" dirty="0" smtClean="0"/>
              <a:t>Maintenir la distanciation dans tous les déplacements et dans les zones d’attente</a:t>
            </a:r>
          </a:p>
          <a:p>
            <a:r>
              <a:rPr lang="fr-FR" dirty="0" smtClean="0"/>
              <a:t>Informer tous les intervenants extérieurs de ces modalités</a:t>
            </a:r>
          </a:p>
          <a:p>
            <a:pPr marL="0" indent="0">
              <a:buNone/>
            </a:pPr>
            <a:r>
              <a:rPr lang="fr-FR" i="1" dirty="0" smtClean="0">
                <a:solidFill>
                  <a:srgbClr val="7030A0"/>
                </a:solidFill>
              </a:rPr>
              <a:t>                                                                            Pages </a:t>
            </a:r>
            <a:r>
              <a:rPr lang="fr-FR" i="1" dirty="0">
                <a:solidFill>
                  <a:srgbClr val="7030A0"/>
                </a:solidFill>
              </a:rPr>
              <a:t>16 </a:t>
            </a:r>
            <a:r>
              <a:rPr lang="fr-FR" i="1" dirty="0" smtClean="0">
                <a:solidFill>
                  <a:srgbClr val="7030A0"/>
                </a:solidFill>
              </a:rPr>
              <a:t>à 23 </a:t>
            </a:r>
            <a:r>
              <a:rPr lang="fr-FR" i="1" dirty="0">
                <a:solidFill>
                  <a:srgbClr val="7030A0"/>
                </a:solidFill>
              </a:rPr>
              <a:t>du mémento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92" y="5463462"/>
            <a:ext cx="1839331" cy="123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5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activités sportives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Proscrire les jeux de ballon et de contact:  favoriser les activités individuelles  (danse individuelle, course de vitesse ou course longue, parcours sportifs permettant de respecter la distanciation)</a:t>
            </a:r>
          </a:p>
          <a:p>
            <a:r>
              <a:rPr lang="fr-FR" dirty="0" smtClean="0"/>
              <a:t>Pas de matériel commun</a:t>
            </a:r>
          </a:p>
          <a:p>
            <a:r>
              <a:rPr lang="fr-FR" dirty="0" smtClean="0"/>
              <a:t>Demander aux parents d’habiller leurs enfants avec des tenues simples ne nécessitant pas l’intervention de l’adulte (pour les plus jeunes)</a:t>
            </a:r>
          </a:p>
          <a:p>
            <a:r>
              <a:rPr lang="fr-FR" dirty="0" smtClean="0"/>
              <a:t>Tenue de sport portée dès l’arrivée à l’école afin d’éviter le passage aux vestiaires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609" y="638662"/>
            <a:ext cx="834712" cy="77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6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DISTANCIATION: activités culturelles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Matériel individuel, pas de prêt de matériel collectif</a:t>
            </a:r>
          </a:p>
          <a:p>
            <a:r>
              <a:rPr lang="fr-FR" dirty="0" smtClean="0"/>
              <a:t>Privilégier les lectures effectuées par l’adulte. Si un livre a été utilisé par un élève, ne pas l’utiliser avant 5 jours.</a:t>
            </a:r>
          </a:p>
          <a:p>
            <a:r>
              <a:rPr lang="fr-FR" dirty="0" smtClean="0"/>
              <a:t>Privilégier les parcours culturels en utilisant les moyens audiovisuels (visite virtuelle de musées, par exemple)</a:t>
            </a:r>
          </a:p>
          <a:p>
            <a:r>
              <a:rPr lang="fr-FR" dirty="0" smtClean="0"/>
              <a:t>Penser à </a:t>
            </a:r>
            <a:r>
              <a:rPr lang="fr-FR" dirty="0"/>
              <a:t>d</a:t>
            </a:r>
            <a:r>
              <a:rPr lang="fr-FR" dirty="0" smtClean="0"/>
              <a:t>es jeux qui ne requièrent pas de toucher des surfaces communes ou du matériel commun (devinettes, mimes…)</a:t>
            </a:r>
          </a:p>
          <a:p>
            <a:r>
              <a:rPr lang="fr-FR" dirty="0" smtClean="0"/>
              <a:t>MATERNELLE: préparer des outils individuels personnalisés, supprimer les jeux pouvant être manipulés à plusieurs</a:t>
            </a:r>
          </a:p>
          <a:p>
            <a:pPr marL="0" indent="0">
              <a:buNone/>
            </a:pPr>
            <a:r>
              <a:rPr lang="fr-FR" i="1" dirty="0" smtClean="0">
                <a:solidFill>
                  <a:srgbClr val="7030A0"/>
                </a:solidFill>
              </a:rPr>
              <a:t>                                                                              Pages 24 à 27 du </a:t>
            </a:r>
            <a:r>
              <a:rPr lang="fr-FR" i="1" dirty="0">
                <a:solidFill>
                  <a:srgbClr val="7030A0"/>
                </a:solidFill>
              </a:rPr>
              <a:t>mémento</a:t>
            </a:r>
          </a:p>
          <a:p>
            <a:endParaRPr lang="fr-FR" dirty="0"/>
          </a:p>
        </p:txBody>
      </p:sp>
      <p:pic>
        <p:nvPicPr>
          <p:cNvPr id="4" name="Espace réservé du contenu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854" y="747735"/>
            <a:ext cx="1300625" cy="942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4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b="1" dirty="0" smtClean="0"/>
          </a:p>
          <a:p>
            <a:endParaRPr lang="fr-FR" b="1" dirty="0"/>
          </a:p>
          <a:p>
            <a:pPr marL="0" indent="0" algn="ctr">
              <a:buNone/>
            </a:pPr>
            <a:r>
              <a:rPr lang="fr-FR" sz="7200" b="1" i="1" dirty="0" smtClean="0"/>
              <a:t>BONNE REPRISE A TOUS!</a:t>
            </a:r>
            <a:endParaRPr lang="fr-FR" sz="7200" b="1" i="1" dirty="0">
              <a:solidFill>
                <a:srgbClr val="7030A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1238" y="319881"/>
            <a:ext cx="2108285" cy="2273936"/>
          </a:xfrm>
          <a:prstGeom prst="rect">
            <a:avLst/>
          </a:prstGeo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30" y="319881"/>
            <a:ext cx="2663393" cy="193096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392" y="3933094"/>
            <a:ext cx="1742087" cy="162474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01560" y="4768192"/>
            <a:ext cx="1415810" cy="171833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34" y="3866882"/>
            <a:ext cx="1406881" cy="211032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721" y="335567"/>
            <a:ext cx="1870904" cy="15061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625" y="6273184"/>
            <a:ext cx="1367596" cy="522904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688" y="4128728"/>
            <a:ext cx="1839331" cy="123347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3816" y="5798057"/>
            <a:ext cx="1582184" cy="10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648</Words>
  <Application>Microsoft Office PowerPoint</Application>
  <PresentationFormat>Grand écran</PresentationFormat>
  <Paragraphs>87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GESTES BARRIERES et DISTANCIATION SOCIALE  COVID 19</vt:lpstr>
      <vt:lpstr>Présentation PowerPoint</vt:lpstr>
      <vt:lpstr>Présentation PowerPoint</vt:lpstr>
      <vt:lpstr>Présentation PowerPoint</vt:lpstr>
      <vt:lpstr>Un guide de référence</vt:lpstr>
      <vt:lpstr>Présentation PowerPoint</vt:lpstr>
      <vt:lpstr>PRINCIPES GENERAUX</vt:lpstr>
      <vt:lpstr>LES GESTES BARRIERES</vt:lpstr>
      <vt:lpstr>Présentation PowerPoint</vt:lpstr>
      <vt:lpstr>POINTS de VIGILANCE (1) </vt:lpstr>
      <vt:lpstr>    POINTS DE VIGILANCE (2)</vt:lpstr>
      <vt:lpstr>Présentation PowerPoint</vt:lpstr>
      <vt:lpstr>Présentation PowerPoint</vt:lpstr>
      <vt:lpstr>POINTS de VIGILANCE   </vt:lpstr>
      <vt:lpstr>Présentation PowerPoint</vt:lpstr>
      <vt:lpstr>LA DISTANCIATION SOCIALE</vt:lpstr>
      <vt:lpstr>DISTANCIATION: ENTREES et SORTIES </vt:lpstr>
      <vt:lpstr>DISTANCIATION: récréations</vt:lpstr>
      <vt:lpstr>DISTANCIATION: aménagement de la classe</vt:lpstr>
      <vt:lpstr>DISTANCIATION: gestion des circulations (1)</vt:lpstr>
      <vt:lpstr>DISTANCIATION: activités sportives </vt:lpstr>
      <vt:lpstr>DISTANCIATION: activités culturelles</vt:lpstr>
      <vt:lpstr>Présentation PowerPoint</vt:lpstr>
    </vt:vector>
  </TitlesOfParts>
  <Company>DSDEN77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GESTES BARRIERES COVID 19</dc:title>
  <dc:creator>Utilisateur</dc:creator>
  <cp:lastModifiedBy>Utilisateur Windows</cp:lastModifiedBy>
  <cp:revision>24</cp:revision>
  <dcterms:created xsi:type="dcterms:W3CDTF">2020-04-29T14:32:13Z</dcterms:created>
  <dcterms:modified xsi:type="dcterms:W3CDTF">2020-05-05T06:38:05Z</dcterms:modified>
</cp:coreProperties>
</file>