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90" r:id="rId3"/>
    <p:sldId id="257" r:id="rId4"/>
    <p:sldId id="293" r:id="rId5"/>
    <p:sldId id="294" r:id="rId6"/>
    <p:sldId id="295" r:id="rId7"/>
    <p:sldId id="296" r:id="rId8"/>
    <p:sldId id="309" r:id="rId9"/>
    <p:sldId id="311" r:id="rId10"/>
    <p:sldId id="297" r:id="rId11"/>
    <p:sldId id="298" r:id="rId12"/>
    <p:sldId id="299" r:id="rId13"/>
    <p:sldId id="300" r:id="rId14"/>
    <p:sldId id="301" r:id="rId15"/>
    <p:sldId id="305" r:id="rId16"/>
    <p:sldId id="302" r:id="rId17"/>
    <p:sldId id="303" r:id="rId18"/>
    <p:sldId id="304" r:id="rId19"/>
    <p:sldId id="306" r:id="rId20"/>
    <p:sldId id="307" r:id="rId21"/>
    <p:sldId id="308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0231" autoAdjust="0"/>
  </p:normalViewPr>
  <p:slideViewPr>
    <p:cSldViewPr>
      <p:cViewPr varScale="1">
        <p:scale>
          <a:sx n="61" d="100"/>
          <a:sy n="61" d="100"/>
        </p:scale>
        <p:origin x="14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157DE-7276-4C40-9F30-D2556AD2916F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01058-02E3-4774-8AE7-9EF613AA2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970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6 groupes autour de:</a:t>
            </a:r>
          </a:p>
          <a:p>
            <a:r>
              <a:rPr lang="fr-FR" dirty="0"/>
              <a:t>x 25</a:t>
            </a:r>
          </a:p>
          <a:p>
            <a:r>
              <a:rPr lang="fr-FR" dirty="0"/>
              <a:t>x 9</a:t>
            </a:r>
          </a:p>
          <a:p>
            <a:r>
              <a:rPr lang="fr-FR" baseline="0" dirty="0"/>
              <a:t>x 5</a:t>
            </a:r>
          </a:p>
          <a:p>
            <a:r>
              <a:rPr lang="fr-FR" baseline="0" dirty="0"/>
              <a:t>Autres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01058-02E3-4774-8AE7-9EF613AA28F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676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7942-817F-438C-8F6C-475558C92372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5946-842D-4939-90B3-8A35053CD19D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7942-817F-438C-8F6C-475558C92372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5946-842D-4939-90B3-8A35053CD19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7942-817F-438C-8F6C-475558C92372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5946-842D-4939-90B3-8A35053CD19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7942-817F-438C-8F6C-475558C92372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5946-842D-4939-90B3-8A35053CD19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7942-817F-438C-8F6C-475558C92372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99F5946-842D-4939-90B3-8A35053CD19D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7942-817F-438C-8F6C-475558C92372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5946-842D-4939-90B3-8A35053CD19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7942-817F-438C-8F6C-475558C92372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5946-842D-4939-90B3-8A35053CD19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7942-817F-438C-8F6C-475558C92372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5946-842D-4939-90B3-8A35053CD19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7942-817F-438C-8F6C-475558C92372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5946-842D-4939-90B3-8A35053CD19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7942-817F-438C-8F6C-475558C92372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5946-842D-4939-90B3-8A35053CD19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7942-817F-438C-8F6C-475558C92372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5946-842D-4939-90B3-8A35053CD19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B07942-817F-438C-8F6C-475558C92372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9F5946-842D-4939-90B3-8A35053CD19D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229600" cy="1828800"/>
          </a:xfrm>
        </p:spPr>
        <p:txBody>
          <a:bodyPr/>
          <a:lstStyle/>
          <a:p>
            <a:r>
              <a:rPr lang="fr-FR" dirty="0"/>
              <a:t>Calcul en cycle 3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331698"/>
            <a:ext cx="7704856" cy="1752600"/>
          </a:xfrm>
        </p:spPr>
        <p:txBody>
          <a:bodyPr>
            <a:normAutofit fontScale="55000" lnSpcReduction="20000"/>
          </a:bodyPr>
          <a:lstStyle/>
          <a:p>
            <a:r>
              <a:rPr lang="fr-FR" sz="3400" dirty="0"/>
              <a:t>Canevas de l’AP (9h)</a:t>
            </a:r>
          </a:p>
          <a:p>
            <a:endParaRPr lang="fr-FR" sz="3400" dirty="0"/>
          </a:p>
          <a:p>
            <a:pPr marL="457200" indent="-457200" algn="l">
              <a:buFont typeface="Symbol"/>
              <a:buChar char="®"/>
            </a:pPr>
            <a:r>
              <a:rPr lang="fr-FR" dirty="0">
                <a:sym typeface="Symbol"/>
              </a:rPr>
              <a:t>Présentiel 2h (apports didactiques et </a:t>
            </a:r>
            <a:r>
              <a:rPr lang="fr-FR" dirty="0" err="1">
                <a:sym typeface="Symbol"/>
              </a:rPr>
              <a:t>pédagoqiques</a:t>
            </a:r>
            <a:r>
              <a:rPr lang="fr-FR" dirty="0">
                <a:sym typeface="Symbol"/>
              </a:rPr>
              <a:t>) </a:t>
            </a:r>
            <a:r>
              <a:rPr lang="fr-FR" b="1" dirty="0">
                <a:sym typeface="Symbol"/>
              </a:rPr>
              <a:t>du 26 au 30 Novembre 2018</a:t>
            </a:r>
          </a:p>
          <a:p>
            <a:pPr marL="457200" indent="-457200" algn="l">
              <a:buFont typeface="Symbol"/>
              <a:buChar char="®"/>
            </a:pPr>
            <a:r>
              <a:rPr lang="fr-FR" dirty="0">
                <a:sym typeface="Symbol"/>
              </a:rPr>
              <a:t>Présentiel 2h à 3h (conférence E.SANDER)</a:t>
            </a:r>
          </a:p>
          <a:p>
            <a:pPr marL="457200" indent="-457200" algn="l">
              <a:buFont typeface="Symbol"/>
              <a:buChar char="®"/>
            </a:pPr>
            <a:r>
              <a:rPr lang="fr-FR" dirty="0" err="1">
                <a:sym typeface="Symbol"/>
              </a:rPr>
              <a:t>Distanciel</a:t>
            </a:r>
            <a:r>
              <a:rPr lang="fr-FR" dirty="0">
                <a:sym typeface="Symbol"/>
              </a:rPr>
              <a:t> 2 h à 3 h </a:t>
            </a:r>
            <a:r>
              <a:rPr lang="fr-FR" b="1" dirty="0">
                <a:sym typeface="Symbol"/>
              </a:rPr>
              <a:t>Novembre à Janvier 2018</a:t>
            </a:r>
          </a:p>
          <a:p>
            <a:pPr marL="457200" indent="-457200" algn="l">
              <a:buFont typeface="Symbol"/>
              <a:buChar char="®"/>
            </a:pPr>
            <a:r>
              <a:rPr lang="fr-FR" dirty="0">
                <a:sym typeface="Symbol"/>
              </a:rPr>
              <a:t>Présentiel 2h (retour d’expérience – différenciation) </a:t>
            </a:r>
            <a:r>
              <a:rPr lang="fr-FR" b="1" dirty="0">
                <a:sym typeface="Symbol"/>
              </a:rPr>
              <a:t>Février 2019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39955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 de situations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u="sng" dirty="0"/>
              <a:t>La liste </a:t>
            </a:r>
            <a:r>
              <a:rPr lang="fr-FR" b="1" dirty="0"/>
              <a:t>(de la numération au calcul)</a:t>
            </a:r>
          </a:p>
          <a:p>
            <a:pPr marL="137160" indent="0">
              <a:buNone/>
            </a:pPr>
            <a:endParaRPr lang="fr-FR" b="1" u="sng" dirty="0"/>
          </a:p>
          <a:p>
            <a:pPr marL="137160" indent="0">
              <a:buNone/>
            </a:pPr>
            <a:endParaRPr lang="fr-FR" b="1" u="sng" dirty="0"/>
          </a:p>
          <a:p>
            <a:pPr marL="137160" indent="0" algn="ctr">
              <a:buNone/>
            </a:pPr>
            <a:r>
              <a:rPr lang="fr-FR" dirty="0"/>
              <a:t>316   172    632   983   667   789   4 300   25</a:t>
            </a:r>
          </a:p>
        </p:txBody>
      </p:sp>
    </p:spTree>
    <p:extLst>
      <p:ext uri="{BB962C8B-B14F-4D97-AF65-F5344CB8AC3E}">
        <p14:creationId xmlns:p14="http://schemas.microsoft.com/office/powerpoint/2010/main" val="188799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40"/>
          </a:xfrm>
        </p:spPr>
        <p:txBody>
          <a:bodyPr>
            <a:normAutofit fontScale="92500" lnSpcReduction="20000"/>
          </a:bodyPr>
          <a:lstStyle/>
          <a:p>
            <a:r>
              <a:rPr lang="fr-FR" b="1" u="sng" dirty="0"/>
              <a:t>La liste</a:t>
            </a:r>
            <a:r>
              <a:rPr lang="fr-FR" dirty="0"/>
              <a:t> (consignes)</a:t>
            </a:r>
          </a:p>
          <a:p>
            <a:pPr marL="137160" indent="0">
              <a:buNone/>
            </a:pPr>
            <a:endParaRPr lang="fr-FR" u="sng" dirty="0"/>
          </a:p>
          <a:p>
            <a:pPr marL="137160" indent="0">
              <a:buNone/>
            </a:pPr>
            <a:r>
              <a:rPr lang="fr-FR" u="sng" dirty="0"/>
              <a:t>Questions de numération</a:t>
            </a:r>
            <a:r>
              <a:rPr lang="fr-FR" dirty="0"/>
              <a:t> :</a:t>
            </a:r>
          </a:p>
          <a:p>
            <a:pPr marL="457200" lvl="1" indent="0">
              <a:buNone/>
            </a:pPr>
            <a:r>
              <a:rPr lang="fr-FR" dirty="0"/>
              <a:t>Quel(s) nombre(s)? Le plus petit ? Le plus grand ? Entre 463 et 702 ? Plus petits que 779 ? Plus grands que 625 ?</a:t>
            </a:r>
          </a:p>
          <a:p>
            <a:pPr marL="137160" indent="0">
              <a:buNone/>
            </a:pPr>
            <a:endParaRPr lang="fr-FR" u="sng" dirty="0"/>
          </a:p>
          <a:p>
            <a:pPr marL="137160" indent="0">
              <a:buNone/>
            </a:pPr>
            <a:r>
              <a:rPr lang="fr-FR" u="sng" dirty="0"/>
              <a:t>Questions de calcul</a:t>
            </a:r>
            <a:r>
              <a:rPr lang="fr-FR" dirty="0"/>
              <a:t> :</a:t>
            </a:r>
          </a:p>
          <a:p>
            <a:pPr marL="457200" lvl="1" indent="0">
              <a:buNone/>
            </a:pPr>
            <a:r>
              <a:rPr lang="fr-FR" dirty="0"/>
              <a:t>Quel nombre est le plus proche de 650 ?</a:t>
            </a:r>
          </a:p>
          <a:p>
            <a:pPr marL="457200" lvl="1" indent="0">
              <a:buNone/>
            </a:pPr>
            <a:r>
              <a:rPr lang="fr-FR" dirty="0"/>
              <a:t>Trouvez un double et sa moitié.</a:t>
            </a:r>
          </a:p>
          <a:p>
            <a:pPr marL="457200" lvl="1" indent="0">
              <a:buNone/>
            </a:pPr>
            <a:r>
              <a:rPr lang="fr-FR" dirty="0"/>
              <a:t>Trouvez dans la liste un nombre qui soit la différence entre deux nombres qui se suivent.</a:t>
            </a:r>
          </a:p>
          <a:p>
            <a:pPr marL="457200" lvl="1" indent="0">
              <a:buNone/>
            </a:pPr>
            <a:r>
              <a:rPr lang="fr-FR" dirty="0"/>
              <a:t>Trouvez dans la liste un nombre qui soit le produit de deux d’entre eux mais qui ne se suivent pas nécessairement.</a:t>
            </a:r>
          </a:p>
          <a:p>
            <a:pPr marL="457200" lvl="1" indent="0">
              <a:buNone/>
            </a:pPr>
            <a:r>
              <a:rPr lang="fr-FR" dirty="0"/>
              <a:t>Peut-on trouver dans la liste un nombre qui soit la somme de trois d’entre eux?</a:t>
            </a:r>
          </a:p>
          <a:p>
            <a:pPr marL="13716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276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56"/>
          </a:xfrm>
        </p:spPr>
        <p:txBody>
          <a:bodyPr/>
          <a:lstStyle/>
          <a:p>
            <a:r>
              <a:rPr lang="fr-FR" b="1" dirty="0"/>
              <a:t>« </a:t>
            </a:r>
            <a:r>
              <a:rPr lang="fr-FR" b="1" u="sng" dirty="0"/>
              <a:t>Le château des nombres</a:t>
            </a:r>
            <a:r>
              <a:rPr lang="fr-FR" b="1" dirty="0"/>
              <a:t> » (de la numération au calcul)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647190" y="2990532"/>
          <a:ext cx="5849620" cy="1927860"/>
        </p:xfrm>
        <a:graphic>
          <a:graphicData uri="http://schemas.openxmlformats.org/drawingml/2006/table">
            <a:tbl>
              <a:tblPr firstRow="1" firstCol="1" bandRow="1"/>
              <a:tblGrid>
                <a:gridCol w="584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8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8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8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48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54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54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7F7F7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52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77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174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56"/>
          </a:xfrm>
        </p:spPr>
        <p:txBody>
          <a:bodyPr>
            <a:normAutofit fontScale="85000" lnSpcReduction="10000"/>
          </a:bodyPr>
          <a:lstStyle/>
          <a:p>
            <a:r>
              <a:rPr lang="fr-FR" b="1" u="sng" dirty="0"/>
              <a:t>Le château des nombres </a:t>
            </a:r>
            <a:r>
              <a:rPr lang="fr-FR" dirty="0"/>
              <a:t>(consignes)</a:t>
            </a:r>
          </a:p>
          <a:p>
            <a:endParaRPr lang="fr-FR" dirty="0"/>
          </a:p>
          <a:p>
            <a:pPr marL="137160" indent="0">
              <a:buNone/>
            </a:pPr>
            <a:r>
              <a:rPr lang="fr-FR" u="sng" dirty="0"/>
              <a:t>Questions de numération</a:t>
            </a:r>
            <a:r>
              <a:rPr lang="fr-FR" dirty="0"/>
              <a:t> :	</a:t>
            </a:r>
          </a:p>
          <a:p>
            <a:pPr marL="457200" lvl="1" indent="0">
              <a:buNone/>
            </a:pPr>
            <a:r>
              <a:rPr lang="fr-FR" dirty="0"/>
              <a:t>Quel est le nombre caché sous la case grise ? Sous la case noire ? Entourez le nombre qui possède 12 dizaines et 49 unités</a:t>
            </a:r>
          </a:p>
          <a:p>
            <a:pPr marL="137160" indent="0">
              <a:buNone/>
            </a:pPr>
            <a:endParaRPr lang="fr-FR" dirty="0"/>
          </a:p>
          <a:p>
            <a:pPr marL="137160" indent="0">
              <a:buNone/>
            </a:pPr>
            <a:r>
              <a:rPr lang="fr-FR" u="sng" dirty="0"/>
              <a:t>Questions de calcul</a:t>
            </a:r>
            <a:r>
              <a:rPr lang="fr-FR" dirty="0"/>
              <a:t> :</a:t>
            </a:r>
          </a:p>
          <a:p>
            <a:pPr marL="457200" lvl="1" indent="0">
              <a:buNone/>
            </a:pPr>
            <a:r>
              <a:rPr lang="fr-FR" dirty="0"/>
              <a:t>Quelle est la somme des trois nombres que j’ai cachés sous les cases vertes ?</a:t>
            </a:r>
          </a:p>
          <a:p>
            <a:pPr marL="457200" lvl="1" indent="0">
              <a:buNone/>
            </a:pPr>
            <a:r>
              <a:rPr lang="fr-FR" dirty="0"/>
              <a:t>Si j’ajoute le nombre vert (le premier dans le sens de la lecture/le montrer) à un autre nombre, j’obtiens 166. Quel est cet autre nombre ?</a:t>
            </a:r>
          </a:p>
          <a:p>
            <a:pPr marL="457200" lvl="1" indent="0">
              <a:buNone/>
            </a:pPr>
            <a:r>
              <a:rPr lang="fr-FR" dirty="0"/>
              <a:t>Quel nombre dois-je enlever au 1</a:t>
            </a:r>
            <a:r>
              <a:rPr lang="fr-FR" baseline="30000" dirty="0"/>
              <a:t>er</a:t>
            </a:r>
            <a:r>
              <a:rPr lang="fr-FR" dirty="0"/>
              <a:t> nombre vert pour arriver à 98?</a:t>
            </a:r>
          </a:p>
          <a:p>
            <a:pPr marL="457200" lvl="1" indent="0">
              <a:buNone/>
            </a:pPr>
            <a:r>
              <a:rPr lang="fr-FR" dirty="0"/>
              <a:t>Tracez le chemin le plus court qui va de 113 à 148 et compléter 113 + ….. + …… = 148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600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/>
          <a:lstStyle/>
          <a:p>
            <a:r>
              <a:rPr lang="fr-FR" b="1" u="sng" dirty="0"/>
              <a:t>Le nombre du jour </a:t>
            </a:r>
            <a:r>
              <a:rPr lang="fr-FR" b="1" dirty="0"/>
              <a:t>(numération et calcul)</a:t>
            </a:r>
          </a:p>
          <a:p>
            <a:pPr marL="137160" indent="0">
              <a:buNone/>
            </a:pPr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54" y="1700808"/>
            <a:ext cx="5821154" cy="436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9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40"/>
          </a:xfrm>
        </p:spPr>
        <p:txBody>
          <a:bodyPr>
            <a:normAutofit/>
          </a:bodyPr>
          <a:lstStyle/>
          <a:p>
            <a:r>
              <a:rPr lang="fr-FR" b="1" u="sng" dirty="0"/>
              <a:t>Une collection semi-organisée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137160" indent="0">
              <a:buNone/>
            </a:pPr>
            <a:endParaRPr lang="fr-FR" sz="1600" dirty="0"/>
          </a:p>
          <a:p>
            <a:pPr marL="137160" indent="0">
              <a:buNone/>
            </a:pPr>
            <a:r>
              <a:rPr lang="fr-FR" sz="1600" i="1" u="sng" dirty="0"/>
              <a:t>Remarque</a:t>
            </a:r>
            <a:r>
              <a:rPr lang="fr-FR" sz="1600" i="1" dirty="0"/>
              <a:t>: Autres procédures // Organisation spatiale inductrice</a:t>
            </a:r>
          </a:p>
          <a:p>
            <a:pPr marL="137160" indent="0">
              <a:buNone/>
            </a:pP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20080" cy="57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41480"/>
            <a:ext cx="421702" cy="41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096" y="1854411"/>
            <a:ext cx="421702" cy="41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496" y="2059702"/>
            <a:ext cx="421702" cy="41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75" y="2264750"/>
            <a:ext cx="421702" cy="41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121" y="2451836"/>
            <a:ext cx="421702" cy="41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972" y="1658132"/>
            <a:ext cx="421702" cy="41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823" y="1854654"/>
            <a:ext cx="421702" cy="41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983" y="2050751"/>
            <a:ext cx="421702" cy="41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972" y="2596704"/>
            <a:ext cx="421702" cy="41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834" y="2253299"/>
            <a:ext cx="421702" cy="41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945" y="2418290"/>
            <a:ext cx="421702" cy="41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666" y="1658132"/>
            <a:ext cx="421702" cy="6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196" y="1803642"/>
            <a:ext cx="421702" cy="6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483" y="1967657"/>
            <a:ext cx="421702" cy="6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460" y="2167237"/>
            <a:ext cx="421702" cy="6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615" y="1658132"/>
            <a:ext cx="421702" cy="6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73" y="1803642"/>
            <a:ext cx="421702" cy="6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368" y="1971039"/>
            <a:ext cx="421702" cy="6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144" y="2182767"/>
            <a:ext cx="421702" cy="6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770" y="2387339"/>
            <a:ext cx="421702" cy="6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109" y="2534803"/>
            <a:ext cx="421702" cy="6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26" y="2679979"/>
            <a:ext cx="421702" cy="6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873" y="2861960"/>
            <a:ext cx="421702" cy="6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853" y="1795728"/>
            <a:ext cx="60325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60" y="1812380"/>
            <a:ext cx="542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34392" y="2213950"/>
            <a:ext cx="542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64487" y="2227899"/>
            <a:ext cx="542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541" y="1809564"/>
            <a:ext cx="60325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837" y="2026176"/>
            <a:ext cx="60325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45295"/>
            <a:ext cx="60325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529" y="3140968"/>
            <a:ext cx="5906738" cy="272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00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16664"/>
          </a:xfrm>
        </p:spPr>
        <p:txBody>
          <a:bodyPr/>
          <a:lstStyle/>
          <a:p>
            <a:r>
              <a:rPr lang="fr-FR" b="1" u="sng" dirty="0"/>
              <a:t>Le compte est bon</a:t>
            </a:r>
          </a:p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09662"/>
            <a:ext cx="5443696" cy="408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93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16664"/>
          </a:xfrm>
        </p:spPr>
        <p:txBody>
          <a:bodyPr/>
          <a:lstStyle/>
          <a:p>
            <a:r>
              <a:rPr lang="fr-FR" dirty="0"/>
              <a:t>« </a:t>
            </a:r>
            <a:r>
              <a:rPr lang="fr-FR" b="1" u="sng" dirty="0"/>
              <a:t>Perds pas la boule</a:t>
            </a:r>
            <a:r>
              <a:rPr lang="fr-FR" dirty="0"/>
              <a:t> »</a:t>
            </a:r>
          </a:p>
          <a:p>
            <a:pPr marL="137160" indent="0">
              <a:buNone/>
            </a:pPr>
            <a:endParaRPr lang="fr-F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96952"/>
            <a:ext cx="4707088" cy="353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4878688" cy="365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49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56"/>
          </a:xfrm>
        </p:spPr>
        <p:txBody>
          <a:bodyPr/>
          <a:lstStyle/>
          <a:p>
            <a:r>
              <a:rPr lang="fr-FR" b="1" u="sng" dirty="0"/>
              <a:t>Le nombre cible </a:t>
            </a:r>
          </a:p>
          <a:p>
            <a:endParaRPr lang="fr-FR" b="1" u="sng" dirty="0"/>
          </a:p>
          <a:p>
            <a:pPr marL="137160" indent="0">
              <a:buNone/>
            </a:pPr>
            <a:r>
              <a:rPr lang="fr-FR" dirty="0"/>
              <a:t>Consigne: Utilisation des nombres 5, 6 ou 7 pour atteindre 46 via une somme)</a:t>
            </a:r>
          </a:p>
          <a:p>
            <a:pPr marL="137160" indent="0">
              <a:buNone/>
            </a:pP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806700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00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Apports des neurosciences Cf. travaux </a:t>
            </a:r>
            <a:r>
              <a:rPr lang="fr-FR" dirty="0" err="1"/>
              <a:t>S.Dehaene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u="sng" dirty="0"/>
              <a:t>Le modèle </a:t>
            </a:r>
            <a:r>
              <a:rPr lang="fr-FR" b="1" u="sng" dirty="0" err="1"/>
              <a:t>anatomo</a:t>
            </a:r>
            <a:r>
              <a:rPr lang="fr-FR" b="1" u="sng" dirty="0"/>
              <a:t>-fonctionnel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780" y="2924944"/>
            <a:ext cx="655955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54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Rappel Contractualisation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Expérimenter la séquence sur 32 x 25</a:t>
            </a:r>
          </a:p>
          <a:p>
            <a:r>
              <a:rPr lang="fr-FR" dirty="0"/>
              <a:t>Concevoir seul ou en équipe une autre séquence sur le modèle proposé et la mettre en œuvre</a:t>
            </a:r>
          </a:p>
          <a:p>
            <a:pPr marL="137160" indent="0">
              <a:buNone/>
            </a:pPr>
            <a:r>
              <a:rPr lang="fr-FR" dirty="0"/>
              <a:t>	</a:t>
            </a:r>
            <a:r>
              <a:rPr lang="fr-FR" u="sng" dirty="0"/>
              <a:t>exemples</a:t>
            </a:r>
            <a:r>
              <a:rPr lang="fr-FR" dirty="0"/>
              <a:t> :         … x 9   pour les CM1 </a:t>
            </a:r>
          </a:p>
          <a:p>
            <a:pPr marL="137160" indent="0">
              <a:buNone/>
            </a:pPr>
            <a:r>
              <a:rPr lang="fr-FR" dirty="0"/>
              <a:t>			… x 5 pour les CM2</a:t>
            </a:r>
          </a:p>
          <a:p>
            <a:pPr marL="137160" indent="0">
              <a:buNone/>
            </a:pPr>
            <a:r>
              <a:rPr lang="fr-FR" dirty="0"/>
              <a:t>			</a:t>
            </a:r>
          </a:p>
          <a:p>
            <a:r>
              <a:rPr lang="fr-FR" dirty="0"/>
              <a:t>Observer les élèves, leurs démarches et les obstacles qu’ils rencontrent</a:t>
            </a:r>
          </a:p>
          <a:p>
            <a:r>
              <a:rPr lang="fr-FR" dirty="0"/>
              <a:t>Analyser les difficultés au moyen de la grille proposée</a:t>
            </a:r>
          </a:p>
          <a:p>
            <a:r>
              <a:rPr lang="fr-FR" dirty="0"/>
              <a:t>Garder des traces des procédures des élèves et de l’institutionnalisation des savoirs</a:t>
            </a:r>
          </a:p>
          <a:p>
            <a:r>
              <a:rPr lang="fr-FR" dirty="0"/>
              <a:t>Oser les outils :</a:t>
            </a:r>
          </a:p>
          <a:p>
            <a:pPr marL="137160" indent="0">
              <a:buNone/>
            </a:pPr>
            <a:r>
              <a:rPr lang="fr-FR" dirty="0"/>
              <a:t>	</a:t>
            </a:r>
            <a:r>
              <a:rPr lang="fr-FR" dirty="0" err="1"/>
              <a:t>Calcul@tice</a:t>
            </a:r>
            <a:endParaRPr lang="fr-FR" dirty="0"/>
          </a:p>
          <a:p>
            <a:pPr marL="137160" indent="0">
              <a:buNone/>
            </a:pPr>
            <a:r>
              <a:rPr lang="fr-FR" dirty="0"/>
              <a:t>	</a:t>
            </a:r>
            <a:r>
              <a:rPr lang="fr-FR" dirty="0" err="1"/>
              <a:t>M@ths</a:t>
            </a:r>
            <a:r>
              <a:rPr lang="fr-FR" dirty="0"/>
              <a:t> </a:t>
            </a:r>
            <a:r>
              <a:rPr lang="fr-FR" dirty="0" err="1"/>
              <a:t>en-vie</a:t>
            </a:r>
            <a:endParaRPr lang="fr-FR" dirty="0"/>
          </a:p>
          <a:p>
            <a:pPr marL="137160" indent="0">
              <a:buNone/>
            </a:pPr>
            <a:r>
              <a:rPr lang="fr-FR" dirty="0"/>
              <a:t>	</a:t>
            </a:r>
            <a:r>
              <a:rPr lang="fr-FR" dirty="0" err="1"/>
              <a:t>Plickers</a:t>
            </a:r>
            <a:r>
              <a:rPr lang="fr-F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0571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72"/>
          </a:xfrm>
        </p:spPr>
        <p:txBody>
          <a:bodyPr/>
          <a:lstStyle/>
          <a:p>
            <a:r>
              <a:rPr lang="fr-FR" b="1" u="sng" dirty="0"/>
              <a:t>Le modèle du triple code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16" y="908720"/>
            <a:ext cx="7608887" cy="555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21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40"/>
          </a:xfrm>
        </p:spPr>
        <p:txBody>
          <a:bodyPr/>
          <a:lstStyle/>
          <a:p>
            <a:r>
              <a:rPr lang="fr-FR" b="1" u="sng" dirty="0"/>
              <a:t>L’intuition numérique</a:t>
            </a:r>
          </a:p>
        </p:txBody>
      </p:sp>
      <p:sp>
        <p:nvSpPr>
          <p:cNvPr id="4" name="Rectangle 3"/>
          <p:cNvSpPr/>
          <p:nvPr/>
        </p:nvSpPr>
        <p:spPr>
          <a:xfrm>
            <a:off x="696577" y="1772816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r-FR" sz="2000" dirty="0"/>
              <a:t>Sorte d’acuité numérique = Positionnement mental des quantités sur une ligne numérique</a:t>
            </a:r>
          </a:p>
          <a:p>
            <a:endParaRPr lang="fr-FR" sz="2000" dirty="0"/>
          </a:p>
          <a:p>
            <a:pPr>
              <a:buFontTx/>
              <a:buChar char="-"/>
            </a:pPr>
            <a:r>
              <a:rPr lang="fr-FR" sz="2000" dirty="0"/>
              <a:t>Facteur facilitant pour faire de l’arithmétique, pour repérer des relations de proximité entre les nombres</a:t>
            </a:r>
          </a:p>
          <a:p>
            <a:pPr>
              <a:buFontTx/>
              <a:buChar char="-"/>
            </a:pPr>
            <a:endParaRPr lang="fr-FR" sz="2000" dirty="0"/>
          </a:p>
          <a:p>
            <a:pPr>
              <a:buFontTx/>
              <a:buChar char="-"/>
            </a:pPr>
            <a:r>
              <a:rPr lang="fr-FR" sz="2000" dirty="0"/>
              <a:t>Acuité plus aisée en début de comptine numérique (distinction claire entre 2 et 4, plus opaque entre 1 728 237 et 1 728 238)</a:t>
            </a:r>
          </a:p>
          <a:p>
            <a:pPr>
              <a:buFontTx/>
              <a:buChar char="-"/>
            </a:pPr>
            <a:endParaRPr lang="fr-FR" sz="2000" dirty="0"/>
          </a:p>
          <a:p>
            <a:pPr>
              <a:buFontTx/>
              <a:buChar char="-"/>
            </a:pPr>
            <a:r>
              <a:rPr lang="fr-FR" sz="2000" dirty="0"/>
              <a:t>Positionnement de type logarithmique (non linéaire)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274" y="5157192"/>
            <a:ext cx="45720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87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Echanges par groupe et mise en commun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2592288"/>
          </a:xfrm>
        </p:spPr>
        <p:txBody>
          <a:bodyPr/>
          <a:lstStyle/>
          <a:p>
            <a:r>
              <a:rPr lang="fr-FR" dirty="0"/>
              <a:t>Recenser les différentes modalités des diverses expérimentations (Cf. grille)</a:t>
            </a:r>
          </a:p>
          <a:p>
            <a:pPr marL="137160" indent="0">
              <a:buNone/>
            </a:pPr>
            <a:endParaRPr lang="fr-FR" dirty="0"/>
          </a:p>
          <a:p>
            <a:r>
              <a:rPr lang="fr-FR" dirty="0"/>
              <a:t>Faire part des obstacles (PE/E)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70330" y="3140968"/>
            <a:ext cx="8229600" cy="1828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754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Repérage des difficultés en calcul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6984775" cy="385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44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Processus de repérage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434345" cy="413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59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Préconisation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Anticiper</a:t>
            </a:r>
            <a:r>
              <a:rPr lang="fr-FR" dirty="0"/>
              <a:t> lors du travail de conception </a:t>
            </a:r>
          </a:p>
          <a:p>
            <a:pPr marL="137160" indent="0">
              <a:buNone/>
            </a:pPr>
            <a:endParaRPr lang="fr-FR" dirty="0"/>
          </a:p>
          <a:p>
            <a:pPr marL="137160" indent="0">
              <a:buNone/>
            </a:pPr>
            <a:r>
              <a:rPr lang="fr-FR" i="1" dirty="0"/>
              <a:t>L’interprétation des erreurs pour faire des hypothèses sur les difficultés demande de l’expérience mais surtout </a:t>
            </a:r>
            <a:r>
              <a:rPr lang="fr-FR" i="1" u="sng" dirty="0"/>
              <a:t>une bonne analyse préalable de la tâche</a:t>
            </a:r>
            <a:r>
              <a:rPr lang="fr-FR" i="1" dirty="0"/>
              <a:t> pour émettre des hypothèses pertinentes.</a:t>
            </a:r>
          </a:p>
        </p:txBody>
      </p:sp>
    </p:spTree>
    <p:extLst>
      <p:ext uri="{BB962C8B-B14F-4D97-AF65-F5344CB8AC3E}">
        <p14:creationId xmlns:p14="http://schemas.microsoft.com/office/powerpoint/2010/main" val="198077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Remédiation et Etayage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Varier autant que possible les outils de modélisation </a:t>
            </a:r>
            <a:r>
              <a:rPr lang="fr-FR" sz="2000" i="1" dirty="0"/>
              <a:t>(modéliser c’est aussi représenter donc schématiser les opérations)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4968552" cy="275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013176"/>
            <a:ext cx="5472608" cy="160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08920"/>
            <a:ext cx="1480551" cy="216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85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Verbaliser/Faire verbaliser les actions/procédures </a:t>
            </a:r>
            <a:r>
              <a:rPr lang="fr-FR" sz="2400" i="1" dirty="0"/>
              <a:t>(cela permet de voir si chaque action de l’E est significative pour lui)</a:t>
            </a:r>
          </a:p>
          <a:p>
            <a:pPr marL="137160" indent="0">
              <a:buNone/>
            </a:pPr>
            <a:endParaRPr lang="fr-FR" sz="2400" i="1" dirty="0"/>
          </a:p>
          <a:p>
            <a:r>
              <a:rPr lang="fr-FR" sz="2400" dirty="0"/>
              <a:t>Outiller les E, les entraîner à la mémorisation de faits numériques </a:t>
            </a:r>
            <a:r>
              <a:rPr lang="fr-FR" sz="1800" i="1" dirty="0"/>
              <a:t>(voire pallier si troubles mnésiques)</a:t>
            </a:r>
          </a:p>
          <a:p>
            <a:endParaRPr lang="fr-FR" sz="2400" i="1" dirty="0"/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42620"/>
            <a:ext cx="4464496" cy="121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5104"/>
            <a:ext cx="1944216" cy="196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74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520"/>
          </a:xfrm>
        </p:spPr>
        <p:txBody>
          <a:bodyPr/>
          <a:lstStyle/>
          <a:p>
            <a:r>
              <a:rPr lang="fr-FR" dirty="0"/>
              <a:t>Utiliser les registres concrets des grandeurs</a:t>
            </a:r>
          </a:p>
          <a:p>
            <a:endParaRPr lang="fr-FR" dirty="0"/>
          </a:p>
          <a:p>
            <a:pPr marL="137160" indent="0">
              <a:buNone/>
            </a:pPr>
            <a:endParaRPr lang="fr-FR" dirty="0"/>
          </a:p>
          <a:p>
            <a:pPr marL="137160" indent="0">
              <a:buNone/>
            </a:pPr>
            <a:endParaRPr lang="fr-FR" dirty="0"/>
          </a:p>
          <a:p>
            <a:pPr marL="137160" indent="0">
              <a:buNone/>
            </a:pPr>
            <a:endParaRPr lang="fr-FR" dirty="0"/>
          </a:p>
          <a:p>
            <a:pPr marL="137160" indent="0">
              <a:buNone/>
            </a:pPr>
            <a:endParaRPr lang="fr-FR" dirty="0"/>
          </a:p>
          <a:p>
            <a:r>
              <a:rPr lang="fr-FR" dirty="0"/>
              <a:t>Mobiliser le jeu</a:t>
            </a:r>
          </a:p>
          <a:p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0928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2089398" cy="178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43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2579</TotalTime>
  <Words>828</Words>
  <Application>Microsoft Office PowerPoint</Application>
  <PresentationFormat>Affichage à l'écran (4:3)</PresentationFormat>
  <Paragraphs>204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Arial</vt:lpstr>
      <vt:lpstr>Calibri</vt:lpstr>
      <vt:lpstr>Symbol</vt:lpstr>
      <vt:lpstr>Times New Roman</vt:lpstr>
      <vt:lpstr>Wingdings</vt:lpstr>
      <vt:lpstr>Wingdings 2</vt:lpstr>
      <vt:lpstr>Wingdings 3</vt:lpstr>
      <vt:lpstr>Apex</vt:lpstr>
      <vt:lpstr>Calcul en cycle 3</vt:lpstr>
      <vt:lpstr>Rappel Contractualisation</vt:lpstr>
      <vt:lpstr>Echanges par groupe et mise en commun</vt:lpstr>
      <vt:lpstr>Repérage des difficultés en calcul</vt:lpstr>
      <vt:lpstr>Processus de repérage</vt:lpstr>
      <vt:lpstr>Préconisation</vt:lpstr>
      <vt:lpstr>Remédiation et Etayage</vt:lpstr>
      <vt:lpstr>Présentation PowerPoint</vt:lpstr>
      <vt:lpstr>Présentation PowerPoint</vt:lpstr>
      <vt:lpstr>Exemples de situations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Apports des neurosciences Cf. travaux S.Dehaene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 en cycle 3</dc:title>
  <dc:creator>CPC Annemasse 1</dc:creator>
  <cp:lastModifiedBy>DUCHENE Jerome</cp:lastModifiedBy>
  <cp:revision>107</cp:revision>
  <dcterms:created xsi:type="dcterms:W3CDTF">2018-10-24T11:17:32Z</dcterms:created>
  <dcterms:modified xsi:type="dcterms:W3CDTF">2021-06-25T12:15:51Z</dcterms:modified>
</cp:coreProperties>
</file>